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YGt3R88BFhUE/4Hr8nvuZ4A80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4d4293ae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4d4293ae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4d4293ae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4d4293ae0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4d4293ae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4d4293ae0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4d4293a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4d4293ae0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d4293ae0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d4293ae0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d4293ae0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d4293ae0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d4293ae0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d4293ae0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524000" y="110571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524000" y="351232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0" name="Google Shape;20;p5"/>
          <p:cNvCxnSpPr/>
          <p:nvPr/>
        </p:nvCxnSpPr>
        <p:spPr>
          <a:xfrm>
            <a:off x="1524000" y="31369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5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5"/>
          <p:cNvCxnSpPr/>
          <p:nvPr/>
        </p:nvCxnSpPr>
        <p:spPr>
          <a:xfrm>
            <a:off x="1524000" y="31369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5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3" descr="Obsah obrázku text, klipart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3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3" descr="Obsah obrázku text, klipart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75">
          <p15:clr>
            <a:srgbClr val="F26B43"/>
          </p15:clr>
        </p15:guide>
        <p15:guide id="3" orient="horz" pos="73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867">
          <p15:clr>
            <a:srgbClr val="F26B43"/>
          </p15:clr>
        </p15:guide>
        <p15:guide id="7" pos="506">
          <p15:clr>
            <a:srgbClr val="F26B43"/>
          </p15:clr>
        </p15:guide>
        <p15:guide id="8" pos="7151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3725">
          <p15:clr>
            <a:srgbClr val="F26B43"/>
          </p15:clr>
        </p15:guide>
        <p15:guide id="11" orient="horz" pos="4110">
          <p15:clr>
            <a:srgbClr val="F26B43"/>
          </p15:clr>
        </p15:guide>
        <p15:guide id="12" pos="6380">
          <p15:clr>
            <a:srgbClr val="F26B43"/>
          </p15:clr>
        </p15:guide>
        <p15:guide id="13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1524000" y="110571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Není fotografie jako fotografie</a:t>
            </a:r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ubTitle" idx="1"/>
          </p:nvPr>
        </p:nvSpPr>
        <p:spPr>
          <a:xfrm>
            <a:off x="1524000" y="351232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Kateřina Lánská / EDUin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4d4293ae05_0_0"/>
          <p:cNvSpPr txBox="1">
            <a:spLocks noGrp="1"/>
          </p:cNvSpPr>
          <p:nvPr>
            <p:ph type="ctrTitle"/>
          </p:nvPr>
        </p:nvSpPr>
        <p:spPr>
          <a:xfrm>
            <a:off x="7488975" y="1219500"/>
            <a:ext cx="2930700" cy="101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DALL·E 2</a:t>
            </a:r>
            <a:endParaRPr/>
          </a:p>
        </p:txBody>
      </p:sp>
      <p:sp>
        <p:nvSpPr>
          <p:cNvPr id="38" name="Google Shape;38;g24d4293ae05_0_0"/>
          <p:cNvSpPr txBox="1">
            <a:spLocks noGrp="1"/>
          </p:cNvSpPr>
          <p:nvPr>
            <p:ph type="subTitle" idx="1"/>
          </p:nvPr>
        </p:nvSpPr>
        <p:spPr>
          <a:xfrm>
            <a:off x="7561375" y="3754825"/>
            <a:ext cx="3106500" cy="141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Promptografie</a:t>
            </a:r>
            <a:endParaRPr/>
          </a:p>
        </p:txBody>
      </p:sp>
      <p:pic>
        <p:nvPicPr>
          <p:cNvPr id="39" name="Google Shape;39;g24d4293ae0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100" y="459450"/>
            <a:ext cx="5840000" cy="5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4d4293ae05_0_5"/>
          <p:cNvSpPr txBox="1">
            <a:spLocks noGrp="1"/>
          </p:cNvSpPr>
          <p:nvPr>
            <p:ph type="ctrTitle"/>
          </p:nvPr>
        </p:nvSpPr>
        <p:spPr>
          <a:xfrm>
            <a:off x="7882050" y="1105725"/>
            <a:ext cx="3103200" cy="16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300"/>
              <a:t>Je promptografie umění?</a:t>
            </a:r>
            <a:endParaRPr sz="3300"/>
          </a:p>
        </p:txBody>
      </p:sp>
      <p:sp>
        <p:nvSpPr>
          <p:cNvPr id="45" name="Google Shape;45;g24d4293ae05_0_5"/>
          <p:cNvSpPr txBox="1">
            <a:spLocks noGrp="1"/>
          </p:cNvSpPr>
          <p:nvPr>
            <p:ph type="subTitle" idx="1"/>
          </p:nvPr>
        </p:nvSpPr>
        <p:spPr>
          <a:xfrm>
            <a:off x="7882050" y="3512325"/>
            <a:ext cx="27861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Boris Eldagsen</a:t>
            </a:r>
            <a:br>
              <a:rPr lang="en-US"/>
            </a:br>
            <a:r>
              <a:rPr lang="en-US"/>
              <a:t>Pseudomnesia: The Electrician, 2023</a:t>
            </a:r>
            <a:endParaRPr/>
          </a:p>
        </p:txBody>
      </p:sp>
      <p:pic>
        <p:nvPicPr>
          <p:cNvPr id="46" name="Google Shape;46;g24d4293ae0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100" y="1472725"/>
            <a:ext cx="6569424" cy="369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d4293ae05_0_10"/>
          <p:cNvSpPr txBox="1">
            <a:spLocks noGrp="1"/>
          </p:cNvSpPr>
          <p:nvPr>
            <p:ph type="ctrTitle"/>
          </p:nvPr>
        </p:nvSpPr>
        <p:spPr>
          <a:xfrm>
            <a:off x="6423550" y="1105725"/>
            <a:ext cx="4244400" cy="16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00"/>
              <a:t>Umění nemusí reprezentovat realitu</a:t>
            </a:r>
            <a:endParaRPr sz="2800"/>
          </a:p>
        </p:txBody>
      </p:sp>
      <p:sp>
        <p:nvSpPr>
          <p:cNvPr id="52" name="Google Shape;52;g24d4293ae05_0_10"/>
          <p:cNvSpPr txBox="1">
            <a:spLocks noGrp="1"/>
          </p:cNvSpPr>
          <p:nvPr>
            <p:ph type="subTitle" idx="1"/>
          </p:nvPr>
        </p:nvSpPr>
        <p:spPr>
          <a:xfrm>
            <a:off x="7189000" y="3512325"/>
            <a:ext cx="34791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Filip </a:t>
            </a:r>
            <a:r>
              <a:rPr lang="en-US" dirty="0" err="1"/>
              <a:t>Láb</a:t>
            </a:r>
            <a:r>
              <a:rPr lang="en-US" dirty="0"/>
              <a:t>, Black Flower, 2020</a:t>
            </a:r>
            <a:endParaRPr dirty="0"/>
          </a:p>
        </p:txBody>
      </p:sp>
      <p:pic>
        <p:nvPicPr>
          <p:cNvPr id="53" name="Google Shape;53;g24d4293ae0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400" y="379100"/>
            <a:ext cx="4419625" cy="60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d4293ae05_0_15"/>
          <p:cNvSpPr txBox="1">
            <a:spLocks noGrp="1"/>
          </p:cNvSpPr>
          <p:nvPr>
            <p:ph type="ctrTitle"/>
          </p:nvPr>
        </p:nvSpPr>
        <p:spPr>
          <a:xfrm>
            <a:off x="6413225" y="1105725"/>
            <a:ext cx="4254900" cy="16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Fotografická manipulace</a:t>
            </a:r>
            <a:endParaRPr sz="3500"/>
          </a:p>
        </p:txBody>
      </p:sp>
      <p:sp>
        <p:nvSpPr>
          <p:cNvPr id="59" name="Google Shape;59;g24d4293ae05_0_15"/>
          <p:cNvSpPr txBox="1">
            <a:spLocks noGrp="1"/>
          </p:cNvSpPr>
          <p:nvPr>
            <p:ph type="subTitle" idx="1"/>
          </p:nvPr>
        </p:nvSpPr>
        <p:spPr>
          <a:xfrm>
            <a:off x="7220025" y="3512325"/>
            <a:ext cx="34479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Adnan Hajj, Libanon, 2006</a:t>
            </a:r>
            <a:endParaRPr/>
          </a:p>
        </p:txBody>
      </p:sp>
      <p:pic>
        <p:nvPicPr>
          <p:cNvPr id="60" name="Google Shape;60;g24d4293ae05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5" y="1879825"/>
            <a:ext cx="6204700" cy="20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d4293ae05_0_20"/>
          <p:cNvSpPr txBox="1">
            <a:spLocks noGrp="1"/>
          </p:cNvSpPr>
          <p:nvPr>
            <p:ph type="ctrTitle"/>
          </p:nvPr>
        </p:nvSpPr>
        <p:spPr>
          <a:xfrm>
            <a:off x="7364850" y="1105725"/>
            <a:ext cx="3303300" cy="16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Generativní modely a profesní etika</a:t>
            </a:r>
            <a:endParaRPr sz="2900"/>
          </a:p>
        </p:txBody>
      </p:sp>
      <p:sp>
        <p:nvSpPr>
          <p:cNvPr id="66" name="Google Shape;66;g24d4293ae05_0_20"/>
          <p:cNvSpPr txBox="1">
            <a:spLocks noGrp="1"/>
          </p:cNvSpPr>
          <p:nvPr>
            <p:ph type="subTitle" idx="1"/>
          </p:nvPr>
        </p:nvSpPr>
        <p:spPr>
          <a:xfrm>
            <a:off x="7737225" y="3512325"/>
            <a:ext cx="29307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Die Aktuelle: Anne Hoffmann</a:t>
            </a:r>
            <a:endParaRPr/>
          </a:p>
        </p:txBody>
      </p:sp>
      <p:pic>
        <p:nvPicPr>
          <p:cNvPr id="67" name="Google Shape;67;g24d4293ae05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250" y="528350"/>
            <a:ext cx="4557825" cy="58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d4293ae05_0_25"/>
          <p:cNvSpPr txBox="1">
            <a:spLocks noGrp="1"/>
          </p:cNvSpPr>
          <p:nvPr>
            <p:ph type="ctrTitle"/>
          </p:nvPr>
        </p:nvSpPr>
        <p:spPr>
          <a:xfrm>
            <a:off x="7644125" y="1105725"/>
            <a:ext cx="3024000" cy="16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Co zbytek internetu?</a:t>
            </a:r>
            <a:endParaRPr sz="2800"/>
          </a:p>
        </p:txBody>
      </p:sp>
      <p:pic>
        <p:nvPicPr>
          <p:cNvPr id="73" name="Google Shape;73;g24d4293ae05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50" y="435263"/>
            <a:ext cx="4791975" cy="59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4293ae05_1_12"/>
          <p:cNvSpPr txBox="1">
            <a:spLocks noGrp="1"/>
          </p:cNvSpPr>
          <p:nvPr>
            <p:ph type="ctrTitle"/>
          </p:nvPr>
        </p:nvSpPr>
        <p:spPr>
          <a:xfrm>
            <a:off x="1524000" y="1105714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800"/>
              <a:t>Co nám pomůže “snížit riziko vyhynutí v důsledku umělé inteligence”?</a:t>
            </a:r>
            <a:endParaRPr sz="3800"/>
          </a:p>
        </p:txBody>
      </p:sp>
      <p:sp>
        <p:nvSpPr>
          <p:cNvPr id="79" name="Google Shape;79;g24d4293ae05_1_12"/>
          <p:cNvSpPr txBox="1">
            <a:spLocks noGrp="1"/>
          </p:cNvSpPr>
          <p:nvPr>
            <p:ph type="subTitle" idx="1"/>
          </p:nvPr>
        </p:nvSpPr>
        <p:spPr>
          <a:xfrm>
            <a:off x="1034400" y="3512325"/>
            <a:ext cx="103179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ctr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Pochopit, jak modely strojového učení fungují, využít jejich pozitivní stránky a naučit se pracovat s těmi negativními.</a:t>
            </a:r>
            <a:endParaRPr sz="21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ctr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Přizpůsobit metody výuky tomu, že existují oblasti, které umělá inteligence zvládá stejně dobře jako člověk, a naopak takové, ve kterých lidskou inteligenci nenahradí. </a:t>
            </a:r>
            <a:br>
              <a:rPr lang="en-US" sz="2100"/>
            </a:br>
            <a:r>
              <a:rPr lang="en-US" sz="2100"/>
              <a:t>Bude tedy důležité posílit dovednosti kritického myšlení a empatie.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Uin_template">
  <a:themeElements>
    <a:clrScheme name="EDUin">
      <a:dk1>
        <a:srgbClr val="29B673"/>
      </a:dk1>
      <a:lt1>
        <a:srgbClr val="FFFFFF"/>
      </a:lt1>
      <a:dk2>
        <a:srgbClr val="2C3580"/>
      </a:dk2>
      <a:lt2>
        <a:srgbClr val="FFFDFF"/>
      </a:lt2>
      <a:accent1>
        <a:srgbClr val="2AB573"/>
      </a:accent1>
      <a:accent2>
        <a:srgbClr val="2A337A"/>
      </a:accent2>
      <a:accent3>
        <a:srgbClr val="FFD200"/>
      </a:accent3>
      <a:accent4>
        <a:srgbClr val="2D3582"/>
      </a:accent4>
      <a:accent5>
        <a:srgbClr val="EE1B25"/>
      </a:accent5>
      <a:accent6>
        <a:srgbClr val="29B673"/>
      </a:accent6>
      <a:hlink>
        <a:srgbClr val="2AB573"/>
      </a:hlink>
      <a:folHlink>
        <a:srgbClr val="4D59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17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EDUin_template</vt:lpstr>
      <vt:lpstr>Není fotografie jako fotografie</vt:lpstr>
      <vt:lpstr>DALL·E 2</vt:lpstr>
      <vt:lpstr>Je promptografie umění?</vt:lpstr>
      <vt:lpstr>Umění nemusí reprezentovat realitu</vt:lpstr>
      <vt:lpstr>Fotografická manipulace</vt:lpstr>
      <vt:lpstr>Generativní modely a profesní etika</vt:lpstr>
      <vt:lpstr>Co zbytek internetu?</vt:lpstr>
      <vt:lpstr>Co nám pomůže “snížit riziko vyhynutí v důsledku umělé inteligence”?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Není fotografie jako fotografie</dc:title>
  <dc:creator>Ablyalimova, Adile</dc:creator>
  <cp:lastModifiedBy>kaca lanska</cp:lastModifiedBy>
  <cp:revision>1</cp:revision>
  <dcterms:created xsi:type="dcterms:W3CDTF">2022-02-20T11:30:45Z</dcterms:created>
  <dcterms:modified xsi:type="dcterms:W3CDTF">2023-06-13T13:12:53Z</dcterms:modified>
</cp:coreProperties>
</file>