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handoutMasterIdLst>
    <p:handoutMasterId r:id="rId35"/>
  </p:handoutMasterIdLst>
  <p:sldIdLst>
    <p:sldId id="256" r:id="rId5"/>
    <p:sldId id="281" r:id="rId6"/>
    <p:sldId id="269" r:id="rId7"/>
    <p:sldId id="303" r:id="rId8"/>
    <p:sldId id="300" r:id="rId9"/>
    <p:sldId id="276" r:id="rId10"/>
    <p:sldId id="277" r:id="rId11"/>
    <p:sldId id="279" r:id="rId12"/>
    <p:sldId id="295" r:id="rId13"/>
    <p:sldId id="296" r:id="rId14"/>
    <p:sldId id="297" r:id="rId15"/>
    <p:sldId id="298" r:id="rId16"/>
    <p:sldId id="299" r:id="rId17"/>
    <p:sldId id="282" r:id="rId18"/>
    <p:sldId id="294" r:id="rId19"/>
    <p:sldId id="307" r:id="rId20"/>
    <p:sldId id="308" r:id="rId21"/>
    <p:sldId id="283" r:id="rId22"/>
    <p:sldId id="286" r:id="rId23"/>
    <p:sldId id="292" r:id="rId24"/>
    <p:sldId id="301" r:id="rId25"/>
    <p:sldId id="304" r:id="rId26"/>
    <p:sldId id="305" r:id="rId27"/>
    <p:sldId id="293" r:id="rId28"/>
    <p:sldId id="289" r:id="rId29"/>
    <p:sldId id="290" r:id="rId30"/>
    <p:sldId id="302" r:id="rId31"/>
    <p:sldId id="291" r:id="rId32"/>
    <p:sldId id="267" r:id="rId33"/>
  </p:sldIdLst>
  <p:sldSz cx="12192000" cy="6858000"/>
  <p:notesSz cx="6797675" cy="9926638"/>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76" autoAdjust="0"/>
    <p:restoredTop sz="79201" autoAdjust="0"/>
  </p:normalViewPr>
  <p:slideViewPr>
    <p:cSldViewPr snapToGrid="0">
      <p:cViewPr varScale="1">
        <p:scale>
          <a:sx n="48" d="100"/>
          <a:sy n="48" d="100"/>
        </p:scale>
        <p:origin x="922" y="269"/>
      </p:cViewPr>
      <p:guideLst>
        <p:guide orient="horz" pos="2160"/>
        <p:guide pos="3840"/>
      </p:guideLst>
    </p:cSldViewPr>
  </p:slideViewPr>
  <p:notesTextViewPr>
    <p:cViewPr>
      <p:scale>
        <a:sx n="98" d="100"/>
        <a:sy n="98" d="100"/>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cs-CZ" noProof="1"/>
          </a:p>
        </p:txBody>
      </p:sp>
      <p:sp>
        <p:nvSpPr>
          <p:cNvPr id="3" name="Zástupný symbol pro datum 2">
            <a:extLst>
              <a:ext uri="{FF2B5EF4-FFF2-40B4-BE49-F238E27FC236}">
                <a16:creationId xmlns:a16="http://schemas.microsoft.com/office/drawing/2014/main" id="{F8127921-F9C4-44F3-AC5F-130B6A406C0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38EF5764-A0D4-40E5-BC84-4842EFC99CBB}" type="datetime1">
              <a:rPr lang="cs-CZ" noProof="1" smtClean="0"/>
              <a:t>01.06.2025</a:t>
            </a:fld>
            <a:endParaRPr lang="cs-CZ" noProof="1"/>
          </a:p>
        </p:txBody>
      </p:sp>
      <p:sp>
        <p:nvSpPr>
          <p:cNvPr id="4" name="Zástupný symbol pro zápatí 3">
            <a:extLst>
              <a:ext uri="{FF2B5EF4-FFF2-40B4-BE49-F238E27FC236}">
                <a16:creationId xmlns:a16="http://schemas.microsoft.com/office/drawing/2014/main" id="{4765E047-F1CB-4066-A459-9EDC95F2E61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cs-CZ" noProof="1"/>
          </a:p>
        </p:txBody>
      </p:sp>
      <p:sp>
        <p:nvSpPr>
          <p:cNvPr id="5" name="Zástupný symbol pro číslo snímku 4">
            <a:extLst>
              <a:ext uri="{FF2B5EF4-FFF2-40B4-BE49-F238E27FC236}">
                <a16:creationId xmlns:a16="http://schemas.microsoft.com/office/drawing/2014/main" id="{68A77EF5-5277-4BAF-8BB4-2E02103988E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6B668C69-0C3E-40A2-B4A0-B2C8B71D8E3A}" type="slidenum">
              <a:rPr lang="cs-CZ" noProof="1" smtClean="0"/>
              <a:t>‹#›</a:t>
            </a:fld>
            <a:endParaRPr lang="cs-CZ" noProof="1"/>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cs-CZ" noProof="1"/>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37DE0102-9F41-4918-AD0D-6ED6B76C66E4}" type="datetime1">
              <a:rPr lang="cs-CZ" noProof="1" dirty="0" smtClean="0"/>
              <a:t>01.06.2025</a:t>
            </a:fld>
            <a:endParaRPr lang="cs-CZ" noProof="1"/>
          </a:p>
        </p:txBody>
      </p:sp>
      <p:sp>
        <p:nvSpPr>
          <p:cNvPr id="4" name="Zástupný symbol obrázku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cs-CZ" noProof="1"/>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6" name="Zástupné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cs-CZ" noProof="1"/>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EE000EEB-8338-48D7-8EE8-EE0082EF7602}" type="slidenum">
              <a:rPr lang="cs-CZ" noProof="1" dirty="0" smtClean="0"/>
              <a:t>‹#›</a:t>
            </a:fld>
            <a:endParaRPr lang="cs-CZ" noProof="1"/>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ournals.sagepub.com/doi/full/10.1177/0093650220958224?casa_token=cNbE7M2JtccAAAAA%3AcLUlMHhAL9Nw0mdYfISsGN7G1PP1wbeyHB5e-LRVymYKtNorJyfT80VqlW4UuN1oVwaRuf8YXqw#con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orcid.org/0000-0002-8191-296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a:t>
            </a:fld>
            <a:endParaRPr lang="cs-CZ" noProof="1"/>
          </a:p>
        </p:txBody>
      </p:sp>
    </p:spTree>
    <p:extLst>
      <p:ext uri="{BB962C8B-B14F-4D97-AF65-F5344CB8AC3E}">
        <p14:creationId xmlns:p14="http://schemas.microsoft.com/office/powerpoint/2010/main" val="40053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algn="just">
              <a:lnSpc>
                <a:spcPct val="200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Řada autorů považuje za jeden z nejškodlivějších faktorů působících na sociálních sítích mechanismus sociálního srovnávání (4–6), jehož základy vychází z teorie sociálního srovnávání Leona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Festingera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(7). Sociální srovnávání lze definovat jako proces získávání informací o sobě samých a o lidech kolem nás a následné posuzování těchto informací ve vztahu k nám samým, zejména ve smyslu identifikace jednotlivých podobností či odlišností (8). Toto sociální srovnávání může vést k posilování pocitu sebedůvěry, nárůstu motivace a optimismu, jindy však může vyvolávat i pocity neschopnosti a poraženectví (9).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Festinger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dále rozlišuje snahu jedince využívat ostatní osoby jako kritérium při posuzování toho, jak je dotyčný úspěšný či neúspěšný ve srovnání s ostatními (srovnávání schopností), případně jak by se dotyčný jedinec měl chovat, myslet nebo cítit (srovnávání názorů). Výsledné hodnocení pak dává dotyčnému zprávu o sobě samém, o vlastním sociálním postavení a schopnostech, navíc tyto nabyté znalosti o ostatních členech skupiny mají i potenciál uspokojovat základní lidské potřeby, jako jsou potřeba sounáležitosti a úcty. Zásadním bodem v celém procesu sociálního srovnávání je výběr samotného cíle ke srovnávání, resp. volba referenčních osob. Pokud jsou referenční cíle či osoby vnímány jako lepší, schopnější či úspěšnější než dotyčný jedinec, jedná se o srovnávání směrem nahoru (tzv.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upward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naopak při srovnávání směrem dolů (tzv.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downward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jde o srovnávání jedince se slabší či méně schopnou konkurencí. V minulosti někteří autoři (10,11) považovali relativní postavení srovnávajícího se subjektu vůči referenčním subjektům za klíčový faktor ovlivňující efekt na psychiku jedince, tedy srovnání s méně úspěšnými referenčními subjekty by mělo přinášet pozitivní efekt, naopak srovnání s úspěšnějšími subjekty by vedlo k negativnímu efektu. Podle novějších výzkumů je však celý proces složitější a během procesu srovnávání může dojít buď k asimilaci či naopak ke zvýraznění rozdílů. V případě asimilace dochází k posunu sebehodnocení srovnávajícího směrem k srovnávanému cíli, tedy sebehodnocení srovnávajícího subjektu se tím stává pozitivnějším po srovnání směrem nahoru, a naopak negativnějším po srovnání směrem dolů. Zvýraznění rozdílů (kontrast) naopak znamená, že se sebehodnocení srovnávajícího mění směrem od srovnávaného cíle a stává se negativnějším po srovnání směrem nahoru a pozitivnějším po srovnání směrem dolů. Rozhodujícím faktorem je podle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Mussweilerova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modelu selektivní dostupnosti (9) to, zda se při srovnávání zaměříme spíše na hledání podobností či rozdílů. Budeme-li se věnovat hledání podobností, dojde k asimilaci. V případě, že se zaměříme na hledání odlišností, nastane prohloubení kontrastu (12). Rozhodnutí, zda převáží hledání podobností či rozdílů, závisí podle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Mussweilera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zejména na celkovém zhodnocení relevance a podobnosti u několika významných charakteristik srovnávaných subjektů (13). Sociální sítě poskytují spoustu příležitostí pro srovnávání, navíc vzhledem k tendenci prezentovat se na sítích v tom nejlepším světle, nabízí sociální sítě především příležitosti pro srovnávání se směrem nahoru (14) a přirozeně tak na sociálních sítích dochází k posunu směrem k uměle vytvořenému vyššímu standardu.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10</a:t>
            </a:fld>
            <a:endParaRPr lang="cs-CZ" noProof="1"/>
          </a:p>
        </p:txBody>
      </p:sp>
    </p:spTree>
    <p:extLst>
      <p:ext uri="{BB962C8B-B14F-4D97-AF65-F5344CB8AC3E}">
        <p14:creationId xmlns:p14="http://schemas.microsoft.com/office/powerpoint/2010/main" val="736304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algn="just">
              <a:lnSpc>
                <a:spcPct val="200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Řada autorů považuje za jeden z nejškodlivějších faktorů působících na sociálních sítích mechanismus sociálního srovnávání (4–6), jehož základy vychází z teorie sociálního srovnávání Leona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Festingera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(7). Sociální srovnávání lze definovat jako proces získávání informací o sobě samých a o lidech kolem nás a následné posuzování těchto informací ve vztahu k nám samým, zejména ve smyslu identifikace jednotlivých podobností či odlišností (8). Toto sociální srovnávání může vést k posilování pocitu sebedůvěry, nárůstu motivace a optimismu, jindy však může vyvolávat i pocity neschopnosti a poraženectví (9).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Festinger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dále rozlišuje snahu jedince využívat ostatní osoby jako kritérium při posuzování toho, jak je dotyčný úspěšný či neúspěšný ve srovnání s ostatními (srovnávání schopností), případně jak by se dotyčný jedinec měl chovat, myslet nebo cítit (srovnávání názorů). Výsledné hodnocení pak dává dotyčnému zprávu o sobě samém, o vlastním sociálním postavení a schopnostech, navíc tyto nabyté znalosti o ostatních členech skupiny mají i potenciál uspokojovat základní lidské potřeby, jako jsou potřeba sounáležitosti a úcty. Zásadním bodem v celém procesu sociálního srovnávání je výběr samotného cíle ke srovnávání, resp. volba referenčních osob. Pokud jsou referenční cíle či osoby vnímány jako lepší, schopnější či úspěšnější než dotyčný jedinec, jedná se o srovnávání směrem nahoru (tzv.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upward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naopak při srovnávání směrem dolů (tzv.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downward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jde o srovnávání jedince se slabší či méně schopnou konkurencí. V minulosti někteří autoři (10,11) považovali relativní postavení srovnávajícího se subjektu vůči referenčním subjektům za klíčový faktor ovlivňující efekt na psychiku jedince, tedy srovnání s méně úspěšnými referenčními subjekty by mělo přinášet pozitivní efekt, naopak srovnání s úspěšnějšími subjekty by vedlo k negativnímu efektu. Podle novějších výzkumů je však celý proces složitější a během procesu srovnávání může dojít buď k asimilaci či naopak ke zvýraznění rozdílů. V případě asimilace dochází k posunu sebehodnocení srovnávajícího směrem k srovnávanému cíli, tedy sebehodnocení srovnávajícího subjektu se tím stává pozitivnějším po srovnání směrem nahoru, a naopak negativnějším po srovnání směrem dolů. Zvýraznění rozdílů (kontrast) naopak znamená, že se sebehodnocení srovnávajícího mění směrem od srovnávaného cíle a stává se negativnějším po srovnání směrem nahoru a pozitivnějším po srovnání směrem dolů. Rozhodujícím faktorem je podle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Mussweilerova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modelu selektivní dostupnosti (9) to, zda se při srovnávání zaměříme spíše na hledání podobností či rozdílů. Budeme-li se věnovat hledání podobností, dojde k asimilaci. V případě, že se zaměříme na hledání odlišností, nastane prohloubení kontrastu (12). Rozhodnutí, zda převáží hledání podobností či rozdílů, závisí podle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Mussweilera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zejména na celkovém zhodnocení relevance a podobnosti u několika významných charakteristik srovnávaných subjektů (13). Sociální sítě poskytují spoustu příležitostí pro srovnávání, navíc vzhledem k tendenci prezentovat se na sítích v tom nejlepším světle, nabízí sociální sítě především příležitosti pro srovnávání se směrem nahoru (14) a přirozeně tak na sociálních sítích dochází k posunu směrem k uměle vytvořenému vyššímu standardu.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11</a:t>
            </a:fld>
            <a:endParaRPr lang="cs-CZ" noProof="1"/>
          </a:p>
        </p:txBody>
      </p:sp>
    </p:spTree>
    <p:extLst>
      <p:ext uri="{BB962C8B-B14F-4D97-AF65-F5344CB8AC3E}">
        <p14:creationId xmlns:p14="http://schemas.microsoft.com/office/powerpoint/2010/main" val="62247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algn="just">
              <a:lnSpc>
                <a:spcPct val="200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Řada autorů považuje za jeden z nejškodlivějších faktorů působících na sociálních sítích mechanismus sociálního srovnávání (4–6), jehož základy vychází z teorie sociálního srovnávání Leona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Festingera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(7). Sociální srovnávání lze definovat jako proces získávání informací o sobě samých a o lidech kolem nás a následné posuzování těchto informací ve vztahu k nám samým, zejména ve smyslu identifikace jednotlivých podobností či odlišností (8). Toto sociální srovnávání může vést k posilování pocitu sebedůvěry, nárůstu motivace a optimismu, jindy však může vyvolávat i pocity neschopnosti a poraženectví (9).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Festinger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dále rozlišuje snahu jedince využívat ostatní osoby jako kritérium při posuzování toho, jak je dotyčný úspěšný či neúspěšný ve srovnání s ostatními (srovnávání schopností), případně jak by se dotyčný jedinec měl chovat, myslet nebo cítit (srovnávání názorů). Výsledné hodnocení pak dává dotyčnému zprávu o sobě samém, o vlastním sociálním postavení a schopnostech, navíc tyto nabyté znalosti o ostatních členech skupiny mají i potenciál uspokojovat základní lidské potřeby, jako jsou potřeba sounáležitosti a úcty. Zásadním bodem v celém procesu sociálního srovnávání je výběr samotného cíle ke srovnávání, resp. volba referenčních osob. Pokud jsou referenční cíle či osoby vnímány jako lepší, schopnější či úspěšnější než dotyčný jedinec, jedná se o srovnávání směrem nahoru (tzv.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upward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naopak při srovnávání směrem dolů (tzv.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downward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jde o srovnávání jedince se slabší či méně schopnou konkurencí. V minulosti někteří autoři (10,11) považovali relativní postavení srovnávajícího se subjektu vůči referenčním subjektům za klíčový faktor ovlivňující efekt na psychiku jedince, tedy srovnání s méně úspěšnými referenčními subjekty by mělo přinášet pozitivní efekt, naopak srovnání s úspěšnějšími subjekty by vedlo k negativnímu efektu. Podle novějších výzkumů je však celý proces složitější a během procesu srovnávání může dojít buď k asimilaci či naopak ke zvýraznění rozdílů. V případě asimilace dochází k posunu sebehodnocení srovnávajícího směrem k srovnávanému cíli, tedy sebehodnocení srovnávajícího subjektu se tím stává pozitivnějším po srovnání směrem nahoru, a naopak negativnějším po srovnání směrem dolů. Zvýraznění rozdílů (kontrast) naopak znamená, že se sebehodnocení srovnávajícího mění směrem od srovnávaného cíle a stává se negativnějším po srovnání směrem nahoru a pozitivnějším po srovnání směrem dolů. Rozhodujícím faktorem je podle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Mussweilerova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modelu selektivní dostupnosti (9) to, zda se při srovnávání zaměříme spíše na hledání podobností či rozdílů. Budeme-li se věnovat hledání podobností, dojde k asimilaci. V případě, že se zaměříme na hledání odlišností, nastane prohloubení kontrastu (12). Rozhodnutí, zda převáží hledání podobností či rozdílů, závisí podle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Mussweilera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zejména na celkovém zhodnocení relevance a podobnosti u několika významných charakteristik srovnávaných subjektů (13). Sociální sítě poskytují spoustu příležitostí pro srovnávání, navíc vzhledem k tendenci prezentovat se na sítích v tom nejlepším světle, nabízí sociální sítě především příležitosti pro srovnávání se směrem nahoru (14) a přirozeně tak na sociálních sítích dochází k posunu směrem k uměle vytvořenému vyššímu standardu.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12</a:t>
            </a:fld>
            <a:endParaRPr lang="cs-CZ" noProof="1"/>
          </a:p>
        </p:txBody>
      </p:sp>
    </p:spTree>
    <p:extLst>
      <p:ext uri="{BB962C8B-B14F-4D97-AF65-F5344CB8AC3E}">
        <p14:creationId xmlns:p14="http://schemas.microsoft.com/office/powerpoint/2010/main" val="243871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algn="just">
              <a:lnSpc>
                <a:spcPct val="200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13</a:t>
            </a:fld>
            <a:endParaRPr lang="cs-CZ" noProof="1"/>
          </a:p>
        </p:txBody>
      </p:sp>
    </p:spTree>
    <p:extLst>
      <p:ext uri="{BB962C8B-B14F-4D97-AF65-F5344CB8AC3E}">
        <p14:creationId xmlns:p14="http://schemas.microsoft.com/office/powerpoint/2010/main" val="7109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b="0" i="0" dirty="0">
              <a:solidFill>
                <a:srgbClr val="535353"/>
              </a:solidFill>
              <a:effectLst/>
              <a:latin typeface="Verdana" panose="020B0604030504040204" pitchFamily="34"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14</a:t>
            </a:fld>
            <a:endParaRPr lang="cs-CZ" noProof="1"/>
          </a:p>
        </p:txBody>
      </p:sp>
    </p:spTree>
    <p:extLst>
      <p:ext uri="{BB962C8B-B14F-4D97-AF65-F5344CB8AC3E}">
        <p14:creationId xmlns:p14="http://schemas.microsoft.com/office/powerpoint/2010/main" val="91692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15</a:t>
            </a:fld>
            <a:endParaRPr lang="cs-CZ" noProof="1"/>
          </a:p>
        </p:txBody>
      </p:sp>
    </p:spTree>
    <p:extLst>
      <p:ext uri="{BB962C8B-B14F-4D97-AF65-F5344CB8AC3E}">
        <p14:creationId xmlns:p14="http://schemas.microsoft.com/office/powerpoint/2010/main" val="401951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18</a:t>
            </a:fld>
            <a:endParaRPr lang="cs-CZ" noProof="1"/>
          </a:p>
        </p:txBody>
      </p:sp>
    </p:spTree>
    <p:extLst>
      <p:ext uri="{BB962C8B-B14F-4D97-AF65-F5344CB8AC3E}">
        <p14:creationId xmlns:p14="http://schemas.microsoft.com/office/powerpoint/2010/main" val="3311882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en-US" noProof="1"/>
              <a:t>The relationships between general SNS use or SNS interactions on the one hand and self-esteem on the other hand were smaller in studies with Western samples (North America and Europe) as compared to studies with Asian samples (e.g., China or Korea). Moreover, SNS use and bridging social capital (i.e., regarding superficial and weak ties) were more strongly related in Western cultures; no influence of culture was observed for bonding social capital (Liu et al., 2016). Regarding moderation effects of gender, findings were mixed. Whereas Huang (2017) and Liu and Baumeister (2016) identified no effect of gender (i.e., the proportion of female participants in the primary studies), the relationship between SNS use and social capital decreased with an increasing proportion of women, indicating the link between SNS use and bridging social capital could be more pronounced for men than for women (Liu et al., 2016).</a:t>
            </a:r>
            <a:endParaRPr lang="cs-CZ" noProof="1"/>
          </a:p>
          <a:p>
            <a:pPr rtl="0"/>
            <a:endParaRPr lang="cs-CZ" noProof="1"/>
          </a:p>
          <a:p>
            <a:pPr rtl="0"/>
            <a:r>
              <a:rPr lang="en-US" noProof="1"/>
              <a:t>result that suggests that ill-being is not simply the flip-side of well-being and vice versa</a:t>
            </a:r>
            <a:endParaRPr lang="cs-CZ" noProof="1"/>
          </a:p>
          <a:p>
            <a:pPr rtl="0"/>
            <a:endParaRPr lang="cs-CZ" noProof="1"/>
          </a:p>
          <a:p>
            <a:pPr rtl="0"/>
            <a:r>
              <a:rPr lang="cs-CZ" noProof="1"/>
              <a:t>https://journals.sagepub.com/doi/full/10.1177/0093650220958224?casa_token=cNbE7M2JtccAAAAA%3AcLUlMHhAL9Nw0mdYfISsGN7G1PP1wbeyHB5e-LRVymYKtNorJyfT80VqlW4UuN1oVwaRuf8YXqw</a:t>
            </a:r>
          </a:p>
          <a:p>
            <a:pPr rtl="0"/>
            <a:r>
              <a:rPr lang="cs-CZ" b="0" i="0" u="sng" strike="noStrike" dirty="0">
                <a:solidFill>
                  <a:srgbClr val="006ACC"/>
                </a:solidFill>
                <a:effectLst/>
                <a:latin typeface="Open Sans" panose="020B0606030504020204" pitchFamily="34" charset="0"/>
                <a:hlinkClick r:id="rId3"/>
              </a:rPr>
              <a:t>Adrian Meier</a:t>
            </a:r>
            <a:r>
              <a:rPr lang="cs-CZ" b="0" i="0" u="none" strike="noStrike" dirty="0">
                <a:solidFill>
                  <a:srgbClr val="CCCCCC"/>
                </a:solidFill>
                <a:effectLst/>
                <a:latin typeface="Open Sans" panose="020B0606030504020204" pitchFamily="34" charset="0"/>
              </a:rPr>
              <a:t> </a:t>
            </a:r>
            <a:r>
              <a:rPr lang="cs-CZ" b="0" i="0" u="sng" strike="noStrike" dirty="0">
                <a:solidFill>
                  <a:srgbClr val="006ACC"/>
                </a:solidFill>
                <a:effectLst/>
                <a:latin typeface="Open Sans" panose="020B0606030504020204" pitchFamily="34" charset="0"/>
                <a:hlinkClick r:id="rId4"/>
              </a:rPr>
              <a:t>https://orcid.org/0000-0002-8191-2962</a:t>
            </a:r>
            <a:endParaRPr lang="cs-CZ" noProof="1"/>
          </a:p>
          <a:p>
            <a:pPr rtl="0"/>
            <a:endParaRPr lang="cs-CZ" noProof="1"/>
          </a:p>
          <a:p>
            <a:pPr rtl="0"/>
            <a:r>
              <a:rPr lang="en-US" b="0" i="0" dirty="0">
                <a:solidFill>
                  <a:srgbClr val="333333"/>
                </a:solidFill>
                <a:effectLst/>
                <a:latin typeface="Open Sans" panose="020B0606030504020204" pitchFamily="34" charset="0"/>
              </a:rPr>
              <a:t>Thus, PWB is not the absence of PTH, just as PTH is not the absence of PWB. </a:t>
            </a:r>
            <a:endParaRPr lang="cs-CZ" b="0" i="0" dirty="0">
              <a:solidFill>
                <a:srgbClr val="333333"/>
              </a:solidFill>
              <a:effectLst/>
              <a:latin typeface="Open Sans" panose="020B0606030504020204" pitchFamily="34" charset="0"/>
            </a:endParaRPr>
          </a:p>
          <a:p>
            <a:pPr rtl="0"/>
            <a:r>
              <a:rPr lang="cs-CZ" dirty="0"/>
              <a:t>Tento </a:t>
            </a:r>
            <a:r>
              <a:rPr lang="cs-CZ" dirty="0" err="1"/>
              <a:t>dvou-kontinuální</a:t>
            </a:r>
            <a:r>
              <a:rPr lang="cs-CZ" dirty="0"/>
              <a:t> model nám ukazuje, že absence duševního onemocnění neznamená přítomnost duševního zdraví a naopak, že přítomnost duševního onemocnění neznamená nepřítomnost duševního zdraví. Takže člověk s duševním onemocněním může psychicky prospívat lépe než jedinec bez nemoci (</a:t>
            </a:r>
            <a:r>
              <a:rPr lang="cs-CZ" dirty="0" err="1"/>
              <a:t>Keyes</a:t>
            </a:r>
            <a:r>
              <a:rPr lang="cs-CZ" dirty="0"/>
              <a:t>, 2013). Jinými slovy, přítomnost psychopatologie nám nevypovídá o špatné emocionální, psychické či sociální osobní pohodě </a:t>
            </a:r>
            <a:endParaRPr lang="cs-CZ" noProof="1"/>
          </a:p>
          <a:p>
            <a:pPr rtl="0"/>
            <a:endParaRPr lang="cs-CZ" noProof="1"/>
          </a:p>
          <a:p>
            <a:pPr rtl="0"/>
            <a:r>
              <a:rPr lang="cs-CZ" noProof="1"/>
              <a:t>------------------------------------------------------</a:t>
            </a:r>
          </a:p>
          <a:p>
            <a:pPr rtl="0"/>
            <a:r>
              <a:rPr lang="en-US" noProof="1"/>
              <a:t>The associations between the </a:t>
            </a:r>
            <a:endParaRPr lang="cs-CZ" noProof="1"/>
          </a:p>
          <a:p>
            <a:pPr rtl="0"/>
            <a:r>
              <a:rPr lang="en-US" noProof="1"/>
              <a:t>time spent on SNSs or a global measure of SNS intensity on the one hand</a:t>
            </a:r>
            <a:endParaRPr lang="cs-CZ" noProof="1"/>
          </a:p>
          <a:p>
            <a:pPr rtl="0"/>
            <a:r>
              <a:rPr lang="en-US" noProof="1"/>
              <a:t>well-being indicators on the other hand </a:t>
            </a:r>
            <a:endParaRPr lang="cs-CZ" noProof="1"/>
          </a:p>
          <a:p>
            <a:pPr rtl="0"/>
            <a:r>
              <a:rPr lang="en-US" noProof="1"/>
              <a:t>were significantly (p &lt; .05) negative, as indicated by findings on self-esteem (Huang, 2017: r = −.04, 95% confidence interval [CI: −.08; −.00]; Liu &amp; Baumeister, 2016: r = −.09, 95% credibility interval [CrI: −.14; −.03]5), life satisfaction (Huang, 2017: r = −.03, 95% CI [−.11; −.01]), and depression (Huang, 2017: r = .11, 95% CI [.07; .15]). However, the identified pooled effects were rather small:</a:t>
            </a:r>
            <a:endParaRPr lang="cs-CZ" noProof="1"/>
          </a:p>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19</a:t>
            </a:fld>
            <a:endParaRPr lang="cs-CZ" noProof="1"/>
          </a:p>
        </p:txBody>
      </p:sp>
    </p:spTree>
    <p:extLst>
      <p:ext uri="{BB962C8B-B14F-4D97-AF65-F5344CB8AC3E}">
        <p14:creationId xmlns:p14="http://schemas.microsoft.com/office/powerpoint/2010/main" val="1601579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en-US" noProof="1"/>
              <a:t>To summarize, in contrast to studies examining mere FSMU, research distinguishing between types of SM usage observes more significant effects. The evidence suggests that passive use is more detrimental than active use on depressed mood, and that disordered but not heavy use leads to lower life satisfaction over time. Using SM to monitor peers’ attractiveness negatively impacted self-objectification and body surveillance where general SM usage did not, while negative feedback-seeking styles were linked to greater eating restraint over time. Of the four studies examining effects of SM selfpresentation on self-esteem via positive feedback, three observed no effect, and one observed a negative effect: Adolescents’ positive self-presentation led to a higher frequency of positive feedback, which led to lower levels of self-esteem. This may be due to false positive self-presentation, whereby the presentation of an ideal self renders feedback invalidating to the posters’ authentic selves. Interestingly, inverse analysis observed two more effects of well-being measures on SM use, rather than vice versa: Depressed mood predicted posting on Instagram, and self-esteem predicted higher later SM use.</a:t>
            </a:r>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20</a:t>
            </a:fld>
            <a:endParaRPr lang="cs-CZ" noProof="1"/>
          </a:p>
        </p:txBody>
      </p:sp>
    </p:spTree>
    <p:extLst>
      <p:ext uri="{BB962C8B-B14F-4D97-AF65-F5344CB8AC3E}">
        <p14:creationId xmlns:p14="http://schemas.microsoft.com/office/powerpoint/2010/main" val="86474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en-US" noProof="1"/>
              <a:t>To summarize, in contrast to studies examining mere FSMU, research distinguishing between types of SM usage observes more significant effects. The evidence suggests that passive use is more detrimental than active use on depressed mood, and that disordered but not heavy use leads to lower life satisfaction over time. Using SM to monitor peers’ attractiveness negatively impacted self-objectification and body surveillance where general SM usage did not, while negative feedback-seeking styles were linked to greater eating restraint over time. Of the four studies examining effects of SM selfpresentation on self-esteem via positive feedback, three observed no effect, and one observed a negative effect: Adolescents’ positive self-presentation led to a higher frequency of positive feedback, which led to lower levels of self-esteem. This may be due to false positive self-presentation, whereby the presentation of an ideal self renders feedback invalidating to the posters’ authentic selves. Interestingly, inverse analysis observed two more effects of well-being measures on SM use, rather than vice versa: Depressed mood predicted posting on Instagram, and self-esteem predicted higher later SM use.</a:t>
            </a:r>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21</a:t>
            </a:fld>
            <a:endParaRPr lang="cs-CZ" noProof="1"/>
          </a:p>
        </p:txBody>
      </p:sp>
    </p:spTree>
    <p:extLst>
      <p:ext uri="{BB962C8B-B14F-4D97-AF65-F5344CB8AC3E}">
        <p14:creationId xmlns:p14="http://schemas.microsoft.com/office/powerpoint/2010/main" val="1515976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Keyword</a:t>
            </a:r>
            <a:r>
              <a:rPr lang="cs-CZ" dirty="0"/>
              <a:t> online </a:t>
            </a:r>
            <a:r>
              <a:rPr lang="cs-CZ" dirty="0" err="1"/>
              <a:t>social</a:t>
            </a:r>
            <a:r>
              <a:rPr lang="cs-CZ" dirty="0"/>
              <a:t> network – databáze Americké psychologické asociace, k aktuálnímu datu kolem 12000</a:t>
            </a:r>
          </a:p>
        </p:txBody>
      </p:sp>
      <p:sp>
        <p:nvSpPr>
          <p:cNvPr id="4" name="Zástupný symbol pro číslo snímku 3"/>
          <p:cNvSpPr>
            <a:spLocks noGrp="1"/>
          </p:cNvSpPr>
          <p:nvPr>
            <p:ph type="sldNum" sz="quarter" idx="5"/>
          </p:nvPr>
        </p:nvSpPr>
        <p:spPr/>
        <p:txBody>
          <a:bodyPr/>
          <a:lstStyle/>
          <a:p>
            <a:pPr rtl="0"/>
            <a:fld id="{EE000EEB-8338-48D7-8EE8-EE0082EF7602}" type="slidenum">
              <a:rPr lang="cs-CZ" noProof="1" smtClean="0"/>
              <a:t>2</a:t>
            </a:fld>
            <a:endParaRPr lang="cs-CZ" noProof="1"/>
          </a:p>
        </p:txBody>
      </p:sp>
    </p:spTree>
    <p:extLst>
      <p:ext uri="{BB962C8B-B14F-4D97-AF65-F5344CB8AC3E}">
        <p14:creationId xmlns:p14="http://schemas.microsoft.com/office/powerpoint/2010/main" val="1998715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6354-7492-B335-0739-D3CF1859A6ED}"/>
            </a:ext>
          </a:extLst>
        </p:cNvPr>
        <p:cNvGrpSpPr/>
        <p:nvPr/>
      </p:nvGrpSpPr>
      <p:grpSpPr>
        <a:xfrm>
          <a:off x="0" y="0"/>
          <a:ext cx="0" cy="0"/>
          <a:chOff x="0" y="0"/>
          <a:chExt cx="0" cy="0"/>
        </a:xfrm>
      </p:grpSpPr>
      <p:sp>
        <p:nvSpPr>
          <p:cNvPr id="2" name="Zástupný symbol obrázku snímku 1">
            <a:extLst>
              <a:ext uri="{FF2B5EF4-FFF2-40B4-BE49-F238E27FC236}">
                <a16:creationId xmlns:a16="http://schemas.microsoft.com/office/drawing/2014/main" id="{048E4015-B2A6-13EA-8504-D13266C49F3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FCB6BCE-2CC0-7CEF-D3C0-6665654C72F0}"/>
              </a:ext>
            </a:extLst>
          </p:cNvPr>
          <p:cNvSpPr>
            <a:spLocks noGrp="1"/>
          </p:cNvSpPr>
          <p:nvPr>
            <p:ph type="body" idx="1"/>
          </p:nvPr>
        </p:nvSpPr>
        <p:spPr/>
        <p:txBody>
          <a:bodyPr rtlCol="0"/>
          <a:lstStyle/>
          <a:p>
            <a:pPr rtl="0"/>
            <a:r>
              <a:rPr lang="en-US" noProof="1"/>
              <a:t>To summarize, in contrast to studies examining mere FSMU, research distinguishing between types of SM usage observes more significant effects. The evidence suggests that passive use is more detrimental than active use on depressed mood, and that disordered but not heavy use leads to lower life satisfaction over time. Using SM to monitor peers’ attractiveness negatively impacted self-objectification and body surveillance where general SM usage did not, while negative feedback-seeking styles were linked to greater eating restraint over time. Of the four studies examining effects of SM selfpresentation on self-esteem via positive feedback, three observed no effect, and one observed a negative effect: Adolescents’ positive self-presentation led to a higher frequency of positive feedback, which led to lower levels of self-esteem. This may be due to false positive self-presentation, whereby the presentation of an ideal self renders feedback invalidating to the posters’ authentic selves. Interestingly, inverse analysis observed two more effects of well-being measures on SM use, rather than vice versa: Depressed mood predicted posting on Instagram, and self-esteem predicted higher later SM use.</a:t>
            </a:r>
            <a:endParaRPr lang="cs-CZ" noProof="1"/>
          </a:p>
        </p:txBody>
      </p:sp>
      <p:sp>
        <p:nvSpPr>
          <p:cNvPr id="4" name="Zástupný symbol pro číslo snímku 3">
            <a:extLst>
              <a:ext uri="{FF2B5EF4-FFF2-40B4-BE49-F238E27FC236}">
                <a16:creationId xmlns:a16="http://schemas.microsoft.com/office/drawing/2014/main" id="{4372C640-40E2-F240-E542-DE8789711413}"/>
              </a:ext>
            </a:extLst>
          </p:cNvPr>
          <p:cNvSpPr>
            <a:spLocks noGrp="1"/>
          </p:cNvSpPr>
          <p:nvPr>
            <p:ph type="sldNum" sz="quarter" idx="5"/>
          </p:nvPr>
        </p:nvSpPr>
        <p:spPr/>
        <p:txBody>
          <a:bodyPr rtlCol="0"/>
          <a:lstStyle/>
          <a:p>
            <a:pPr rtl="0"/>
            <a:fld id="{EE000EEB-8338-48D7-8EE8-EE0082EF7602}" type="slidenum">
              <a:rPr lang="cs-CZ" noProof="1" smtClean="0"/>
              <a:t>22</a:t>
            </a:fld>
            <a:endParaRPr lang="cs-CZ" noProof="1"/>
          </a:p>
        </p:txBody>
      </p:sp>
    </p:spTree>
    <p:extLst>
      <p:ext uri="{BB962C8B-B14F-4D97-AF65-F5344CB8AC3E}">
        <p14:creationId xmlns:p14="http://schemas.microsoft.com/office/powerpoint/2010/main" val="417134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24</a:t>
            </a:fld>
            <a:endParaRPr lang="cs-CZ" noProof="1"/>
          </a:p>
        </p:txBody>
      </p:sp>
    </p:spTree>
    <p:extLst>
      <p:ext uri="{BB962C8B-B14F-4D97-AF65-F5344CB8AC3E}">
        <p14:creationId xmlns:p14="http://schemas.microsoft.com/office/powerpoint/2010/main" val="373372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25</a:t>
            </a:fld>
            <a:endParaRPr lang="cs-CZ" noProof="1"/>
          </a:p>
        </p:txBody>
      </p:sp>
    </p:spTree>
    <p:extLst>
      <p:ext uri="{BB962C8B-B14F-4D97-AF65-F5344CB8AC3E}">
        <p14:creationId xmlns:p14="http://schemas.microsoft.com/office/powerpoint/2010/main" val="774661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p>
        </p:txBody>
      </p:sp>
      <p:sp>
        <p:nvSpPr>
          <p:cNvPr id="4" name="Zástupný symbol pro číslo snímku 3"/>
          <p:cNvSpPr>
            <a:spLocks noGrp="1"/>
          </p:cNvSpPr>
          <p:nvPr>
            <p:ph type="sldNum" sz="quarter" idx="5"/>
          </p:nvPr>
        </p:nvSpPr>
        <p:spPr/>
        <p:txBody>
          <a:bodyPr/>
          <a:lstStyle/>
          <a:p>
            <a:pPr rtl="0"/>
            <a:fld id="{EE000EEB-8338-48D7-8EE8-EE0082EF7602}" type="slidenum">
              <a:rPr lang="cs-CZ" noProof="1" smtClean="0"/>
              <a:t>26</a:t>
            </a:fld>
            <a:endParaRPr lang="cs-CZ" noProof="1"/>
          </a:p>
        </p:txBody>
      </p:sp>
    </p:spTree>
    <p:extLst>
      <p:ext uri="{BB962C8B-B14F-4D97-AF65-F5344CB8AC3E}">
        <p14:creationId xmlns:p14="http://schemas.microsoft.com/office/powerpoint/2010/main" val="2071093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p>
        </p:txBody>
      </p:sp>
      <p:sp>
        <p:nvSpPr>
          <p:cNvPr id="4" name="Zástupný symbol pro číslo snímku 3"/>
          <p:cNvSpPr>
            <a:spLocks noGrp="1"/>
          </p:cNvSpPr>
          <p:nvPr>
            <p:ph type="sldNum" sz="quarter" idx="5"/>
          </p:nvPr>
        </p:nvSpPr>
        <p:spPr/>
        <p:txBody>
          <a:bodyPr/>
          <a:lstStyle/>
          <a:p>
            <a:pPr rtl="0"/>
            <a:fld id="{EE000EEB-8338-48D7-8EE8-EE0082EF7602}" type="slidenum">
              <a:rPr lang="cs-CZ" noProof="1" smtClean="0"/>
              <a:t>28</a:t>
            </a:fld>
            <a:endParaRPr lang="cs-CZ" noProof="1"/>
          </a:p>
        </p:txBody>
      </p:sp>
    </p:spTree>
    <p:extLst>
      <p:ext uri="{BB962C8B-B14F-4D97-AF65-F5344CB8AC3E}">
        <p14:creationId xmlns:p14="http://schemas.microsoft.com/office/powerpoint/2010/main" val="1068508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29</a:t>
            </a:fld>
            <a:endParaRPr lang="cs-CZ" noProof="1"/>
          </a:p>
        </p:txBody>
      </p:sp>
    </p:spTree>
    <p:extLst>
      <p:ext uri="{BB962C8B-B14F-4D97-AF65-F5344CB8AC3E}">
        <p14:creationId xmlns:p14="http://schemas.microsoft.com/office/powerpoint/2010/main" val="367296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0000"/>
                </a:solidFill>
                <a:latin typeface="Písmo Type3"/>
              </a:rPr>
              <a:t>AMI Digital Index je každoro</a:t>
            </a:r>
            <a:r>
              <a:rPr lang="cs-CZ" sz="1800" dirty="0">
                <a:solidFill>
                  <a:srgbClr val="000000"/>
                </a:solidFill>
                <a:latin typeface="Arial" panose="020B0604020202020204" pitchFamily="34" charset="0"/>
              </a:rPr>
              <a:t>ční výzkum chování českých uživatelů na sociálních sítích realizovaný agenturou AMI Digital. Letošní ročník vychází ze vzorku 1010 uživatelů internetu v ČR starších 15 let. Sběr dat zajišťuje agentura STEM/MARK. </a:t>
            </a:r>
            <a:endParaRPr lang="cs-CZ" sz="1800" dirty="0">
              <a:solidFill>
                <a:srgbClr val="000000"/>
              </a:solidFill>
              <a:latin typeface="Písmo Type3"/>
            </a:endParaRPr>
          </a:p>
          <a:p>
            <a:pPr rtl="0"/>
            <a:endParaRPr lang="cs-CZ" noProof="1"/>
          </a:p>
          <a:p>
            <a:r>
              <a:rPr lang="cs-CZ" sz="1800" dirty="0">
                <a:solidFill>
                  <a:srgbClr val="000000"/>
                </a:solidFill>
                <a:latin typeface="Písmo Type3"/>
              </a:rPr>
              <a:t>Proti posledním rok</a:t>
            </a:r>
            <a:r>
              <a:rPr lang="cs-CZ" sz="1800" dirty="0">
                <a:solidFill>
                  <a:srgbClr val="000000"/>
                </a:solidFill>
                <a:latin typeface="Arial" panose="020B0604020202020204" pitchFamily="34" charset="0"/>
              </a:rPr>
              <a:t>ům tráví Češi na sociálních sítích v průměru o něco méně času. </a:t>
            </a:r>
            <a:br>
              <a:rPr lang="cs-CZ" sz="1800" dirty="0">
                <a:solidFill>
                  <a:srgbClr val="000000"/>
                </a:solidFill>
                <a:latin typeface="Arial" panose="020B0604020202020204" pitchFamily="34" charset="0"/>
              </a:rPr>
            </a:br>
            <a:r>
              <a:rPr lang="cs-CZ" sz="1800" dirty="0">
                <a:solidFill>
                  <a:srgbClr val="000000"/>
                </a:solidFill>
                <a:latin typeface="Arial" panose="020B0604020202020204" pitchFamily="34" charset="0"/>
              </a:rPr>
              <a:t>Zatímco v roce 2023 to bylo 147 minut denně a o rok dříve dokonce 164 minut, letos se čeští uživatelé věnovali sítím průměrně 144 minut za den. </a:t>
            </a:r>
            <a:br>
              <a:rPr lang="cs-CZ" sz="1800" dirty="0">
                <a:solidFill>
                  <a:srgbClr val="000000"/>
                </a:solidFill>
                <a:latin typeface="Arial" panose="020B0604020202020204" pitchFamily="34" charset="0"/>
              </a:rPr>
            </a:br>
            <a:r>
              <a:rPr lang="cs-CZ" sz="1800" dirty="0">
                <a:solidFill>
                  <a:srgbClr val="000000"/>
                </a:solidFill>
                <a:latin typeface="Arial" panose="020B0604020202020204" pitchFamily="34" charset="0"/>
              </a:rPr>
              <a:t>Aktuální hodnoty se postupně vrátily na úroveň běžnou v </a:t>
            </a:r>
            <a:r>
              <a:rPr lang="cs-CZ" sz="1800" dirty="0" err="1">
                <a:solidFill>
                  <a:srgbClr val="000000"/>
                </a:solidFill>
                <a:latin typeface="Arial" panose="020B0604020202020204" pitchFamily="34" charset="0"/>
              </a:rPr>
              <a:t>předcovidovém</a:t>
            </a:r>
            <a:r>
              <a:rPr lang="cs-CZ" sz="1800" dirty="0">
                <a:solidFill>
                  <a:srgbClr val="000000"/>
                </a:solidFill>
                <a:latin typeface="Arial" panose="020B0604020202020204" pitchFamily="34" charset="0"/>
              </a:rPr>
              <a:t> období.  </a:t>
            </a:r>
            <a:br>
              <a:rPr lang="cs-CZ" sz="1800" dirty="0">
                <a:solidFill>
                  <a:srgbClr val="000000"/>
                </a:solidFill>
                <a:latin typeface="Arial" panose="020B0604020202020204" pitchFamily="34" charset="0"/>
              </a:rPr>
            </a:br>
            <a:r>
              <a:rPr lang="cs-CZ" sz="1800" dirty="0">
                <a:solidFill>
                  <a:srgbClr val="000000"/>
                </a:solidFill>
                <a:latin typeface="Arial" panose="020B0604020202020204" pitchFamily="34" charset="0"/>
              </a:rPr>
              <a:t>Nikoho asi nepřekvapí, že suverénně nejdelší dobu uváděli zástupci Gen Z (27 let a mladší), a to celých 210 minut denně.</a:t>
            </a:r>
            <a:endParaRPr lang="cs-CZ" sz="1800" dirty="0">
              <a:solidFill>
                <a:srgbClr val="000000"/>
              </a:solidFill>
              <a:latin typeface="Písmo Type3"/>
            </a:endParaRPr>
          </a:p>
          <a:p>
            <a:r>
              <a:rPr lang="cs-CZ" sz="1800" dirty="0">
                <a:solidFill>
                  <a:srgbClr val="000000"/>
                </a:solidFill>
                <a:latin typeface="Písmo Type3"/>
              </a:rPr>
              <a:t>I když </a:t>
            </a:r>
            <a:r>
              <a:rPr lang="cs-CZ" sz="1800" dirty="0">
                <a:solidFill>
                  <a:srgbClr val="000000"/>
                </a:solidFill>
                <a:latin typeface="Arial" panose="020B0604020202020204" pitchFamily="34" charset="0"/>
              </a:rPr>
              <a:t>Češi letos tráví na sítích o něco méně času, používají je častěji. </a:t>
            </a:r>
            <a:br>
              <a:rPr lang="cs-CZ" sz="1800" dirty="0">
                <a:solidFill>
                  <a:srgbClr val="000000"/>
                </a:solidFill>
                <a:latin typeface="Arial" panose="020B0604020202020204" pitchFamily="34" charset="0"/>
              </a:rPr>
            </a:br>
            <a:r>
              <a:rPr lang="cs-CZ" sz="1800" dirty="0">
                <a:solidFill>
                  <a:srgbClr val="000000"/>
                </a:solidFill>
                <a:latin typeface="Arial" panose="020B0604020202020204" pitchFamily="34" charset="0"/>
              </a:rPr>
              <a:t>Oproti očekávání už tenhle trend netáhnou nejmladší uživatelé, ale zejména lidé z řad mileniálů (28 až 43 let)  a tzv. generace X (44-59 let). </a:t>
            </a:r>
            <a:br>
              <a:rPr lang="cs-CZ" sz="1800" dirty="0">
                <a:solidFill>
                  <a:srgbClr val="000000"/>
                </a:solidFill>
                <a:latin typeface="Arial" panose="020B0604020202020204" pitchFamily="34" charset="0"/>
              </a:rPr>
            </a:br>
            <a:r>
              <a:rPr lang="cs-CZ" sz="1800" dirty="0">
                <a:solidFill>
                  <a:srgbClr val="000000"/>
                </a:solidFill>
                <a:latin typeface="Arial" panose="020B0604020202020204" pitchFamily="34" charset="0"/>
              </a:rPr>
              <a:t>Z nich už celých 85 % (respektive 77 %) chodí na sociální sítě každý den.  Jen lehce za nimi se umístili </a:t>
            </a:r>
            <a:r>
              <a:rPr lang="cs-CZ" sz="1800" dirty="0" err="1">
                <a:solidFill>
                  <a:srgbClr val="000000"/>
                </a:solidFill>
                <a:latin typeface="Arial" panose="020B0604020202020204" pitchFamily="34" charset="0"/>
              </a:rPr>
              <a:t>boomers</a:t>
            </a:r>
            <a:r>
              <a:rPr lang="cs-CZ" sz="1800" dirty="0">
                <a:solidFill>
                  <a:srgbClr val="000000"/>
                </a:solidFill>
                <a:latin typeface="Arial" panose="020B0604020202020204" pitchFamily="34" charset="0"/>
              </a:rPr>
              <a:t>. </a:t>
            </a:r>
            <a:br>
              <a:rPr lang="cs-CZ" sz="1800" dirty="0">
                <a:solidFill>
                  <a:srgbClr val="000000"/>
                </a:solidFill>
                <a:latin typeface="Arial" panose="020B0604020202020204" pitchFamily="34" charset="0"/>
              </a:rPr>
            </a:br>
            <a:r>
              <a:rPr lang="cs-CZ" sz="1800" dirty="0">
                <a:solidFill>
                  <a:srgbClr val="000000"/>
                </a:solidFill>
                <a:latin typeface="Arial" panose="020B0604020202020204" pitchFamily="34" charset="0"/>
              </a:rPr>
              <a:t>U těchto tří generačních skupin došlo proti loňsku shodně k nárůstu, zatímco v generaci Z pozorujeme mírný pokles.</a:t>
            </a:r>
          </a:p>
          <a:p>
            <a:r>
              <a:rPr lang="cs-CZ" sz="1800" dirty="0">
                <a:solidFill>
                  <a:srgbClr val="000000"/>
                </a:solidFill>
                <a:latin typeface="Písmo Type3"/>
              </a:rPr>
              <a:t>Uživatelé na sít</a:t>
            </a:r>
            <a:r>
              <a:rPr lang="cs-CZ" sz="1800" dirty="0">
                <a:solidFill>
                  <a:srgbClr val="000000"/>
                </a:solidFill>
                <a:latin typeface="Arial" panose="020B0604020202020204" pitchFamily="34" charset="0"/>
              </a:rPr>
              <a:t>ě chodí primárně z mobilu.   </a:t>
            </a:r>
          </a:p>
          <a:p>
            <a:r>
              <a:rPr lang="cs-CZ" sz="1800" dirty="0">
                <a:solidFill>
                  <a:srgbClr val="000000"/>
                </a:solidFill>
                <a:latin typeface="Arial" panose="020B0604020202020204" pitchFamily="34" charset="0"/>
              </a:rPr>
              <a:t>Letos poprvé to platí pro všechny generace, včetně </a:t>
            </a:r>
            <a:r>
              <a:rPr lang="cs-CZ" sz="1800" dirty="0" err="1">
                <a:solidFill>
                  <a:srgbClr val="000000"/>
                </a:solidFill>
                <a:latin typeface="Arial" panose="020B0604020202020204" pitchFamily="34" charset="0"/>
              </a:rPr>
              <a:t>boomerů</a:t>
            </a:r>
            <a:r>
              <a:rPr lang="cs-CZ" sz="1800" dirty="0">
                <a:solidFill>
                  <a:srgbClr val="000000"/>
                </a:solidFill>
                <a:latin typeface="Arial" panose="020B0604020202020204" pitchFamily="34" charset="0"/>
              </a:rPr>
              <a:t>.</a:t>
            </a:r>
          </a:p>
          <a:p>
            <a:r>
              <a:rPr lang="cs-CZ" sz="1800" dirty="0">
                <a:solidFill>
                  <a:srgbClr val="000000"/>
                </a:solidFill>
                <a:latin typeface="Písmo Type3"/>
              </a:rPr>
              <a:t>Vizuální formáty jsou </a:t>
            </a:r>
            <a:r>
              <a:rPr lang="cs-CZ" sz="1800" dirty="0">
                <a:solidFill>
                  <a:srgbClr val="000000"/>
                </a:solidFill>
                <a:latin typeface="Arial" panose="020B0604020202020204" pitchFamily="34" charset="0"/>
              </a:rPr>
              <a:t>čím dál oblíbenější. První místo si pořád drží přehledný, statický formát fotky, v dlouhodobém horizontu ale vidíme, že oblíbenost klesá - ze 40 % v roce 2020 na méně než 27 % v roce 2024. Překvapivě oblíbená jsou poslední dva roky dlouhá videa (přes 1 minutu), ta si získávají  oblibu především u mladé generace. Podporují je i sítě samotné svými algoritmy.  </a:t>
            </a:r>
          </a:p>
          <a:p>
            <a:r>
              <a:rPr lang="cs-CZ" sz="1800" dirty="0">
                <a:solidFill>
                  <a:srgbClr val="000000"/>
                </a:solidFill>
                <a:latin typeface="Arial" panose="020B0604020202020204" pitchFamily="34" charset="0"/>
              </a:rPr>
              <a:t>A světe div se, i textové příspěvky si drží relevanci, především na Facebooku,  kde se kombinují s vizuálním obsahem.</a:t>
            </a:r>
            <a:endParaRPr lang="cs-CZ" sz="1800" dirty="0">
              <a:solidFill>
                <a:srgbClr val="000000"/>
              </a:solidFill>
              <a:latin typeface="Písmo Type3"/>
            </a:endParaRPr>
          </a:p>
          <a:p>
            <a:endParaRPr lang="cs-CZ" sz="1800" dirty="0">
              <a:solidFill>
                <a:srgbClr val="000000"/>
              </a:solidFill>
              <a:latin typeface="Písmo Type3"/>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3</a:t>
            </a:fld>
            <a:endParaRPr lang="cs-CZ" noProof="1"/>
          </a:p>
        </p:txBody>
      </p:sp>
    </p:spTree>
    <p:extLst>
      <p:ext uri="{BB962C8B-B14F-4D97-AF65-F5344CB8AC3E}">
        <p14:creationId xmlns:p14="http://schemas.microsoft.com/office/powerpoint/2010/main" val="361433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E2E32-2A12-95E8-7E74-699774940182}"/>
            </a:ext>
          </a:extLst>
        </p:cNvPr>
        <p:cNvGrpSpPr/>
        <p:nvPr/>
      </p:nvGrpSpPr>
      <p:grpSpPr>
        <a:xfrm>
          <a:off x="0" y="0"/>
          <a:ext cx="0" cy="0"/>
          <a:chOff x="0" y="0"/>
          <a:chExt cx="0" cy="0"/>
        </a:xfrm>
      </p:grpSpPr>
      <p:sp>
        <p:nvSpPr>
          <p:cNvPr id="2" name="Zástupný symbol obrázku snímku 1">
            <a:extLst>
              <a:ext uri="{FF2B5EF4-FFF2-40B4-BE49-F238E27FC236}">
                <a16:creationId xmlns:a16="http://schemas.microsoft.com/office/drawing/2014/main" id="{F1C31668-2884-8916-CE05-6F777E7F4C3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DB60AC3-716F-47BB-4BED-B2F1CBFA779F}"/>
              </a:ext>
            </a:extLst>
          </p:cNvPr>
          <p:cNvSpPr>
            <a:spLocks noGrp="1"/>
          </p:cNvSpPr>
          <p:nvPr>
            <p:ph type="body" idx="1"/>
          </p:nvPr>
        </p:nvSpPr>
        <p:spPr/>
        <p:txBody>
          <a:bodyPr rtlCol="0"/>
          <a:lstStyle/>
          <a:p>
            <a:pPr rtl="0"/>
            <a:endParaRPr lang="cs-CZ" noProof="1"/>
          </a:p>
        </p:txBody>
      </p:sp>
      <p:sp>
        <p:nvSpPr>
          <p:cNvPr id="4" name="Zástupný symbol pro číslo snímku 3">
            <a:extLst>
              <a:ext uri="{FF2B5EF4-FFF2-40B4-BE49-F238E27FC236}">
                <a16:creationId xmlns:a16="http://schemas.microsoft.com/office/drawing/2014/main" id="{9BEC89A6-6A37-F487-65ED-05F0036F46FB}"/>
              </a:ext>
            </a:extLst>
          </p:cNvPr>
          <p:cNvSpPr>
            <a:spLocks noGrp="1"/>
          </p:cNvSpPr>
          <p:nvPr>
            <p:ph type="sldNum" sz="quarter" idx="5"/>
          </p:nvPr>
        </p:nvSpPr>
        <p:spPr/>
        <p:txBody>
          <a:bodyPr rtlCol="0"/>
          <a:lstStyle/>
          <a:p>
            <a:pPr rtl="0"/>
            <a:fld id="{EE000EEB-8338-48D7-8EE8-EE0082EF7602}" type="slidenum">
              <a:rPr lang="cs-CZ" noProof="1" smtClean="0"/>
              <a:t>4</a:t>
            </a:fld>
            <a:endParaRPr lang="cs-CZ" noProof="1"/>
          </a:p>
        </p:txBody>
      </p:sp>
    </p:spTree>
    <p:extLst>
      <p:ext uri="{BB962C8B-B14F-4D97-AF65-F5344CB8AC3E}">
        <p14:creationId xmlns:p14="http://schemas.microsoft.com/office/powerpoint/2010/main" val="250330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noProof="1"/>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5</a:t>
            </a:fld>
            <a:endParaRPr lang="cs-CZ" noProof="1"/>
          </a:p>
        </p:txBody>
      </p:sp>
    </p:spTree>
    <p:extLst>
      <p:ext uri="{BB962C8B-B14F-4D97-AF65-F5344CB8AC3E}">
        <p14:creationId xmlns:p14="http://schemas.microsoft.com/office/powerpoint/2010/main" val="211538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cs-CZ" noProof="1"/>
              <a:t>Výzkumný soubor byl tvořen 9441 respondenty ve věku 11-17 let (53,9 % tvořily dívky, 45,59 % chlapci), odpovědi získávány od 1. února 2022 do 1. května 2022 pomocí online dotazníku, který byl distribuován žákům prostřednictvím sítě základních a středních škol. Průměrný věk respondentů činil 14,37 let (Mod(X)=15). Respondenti byli získání ze všech krajů České republiky.</a:t>
            </a:r>
          </a:p>
          <a:p>
            <a:pPr rtl="0"/>
            <a:endParaRPr lang="cs-CZ" noProof="1"/>
          </a:p>
          <a:p>
            <a:pPr rtl="0"/>
            <a:r>
              <a:rPr lang="cs-CZ" noProof="1"/>
              <a:t>Zajímavostí je, že Facebook, jenž dominoval v minulých letech, využívá pouze necelých 40 % českých dětí a z hlediska žebříčku oblíbenosti se umístil až na devátém místě, oblíbenější jsou například Snapchat, Discord nebo Pinterest. Můžeme tedy vidět, že tato sociální síť je alespoň mezi mladší generací na ústupu.</a:t>
            </a:r>
          </a:p>
          <a:p>
            <a:pPr rtl="0"/>
            <a:endParaRPr lang="cs-CZ" noProof="1"/>
          </a:p>
          <a:p>
            <a:pPr rtl="0"/>
            <a:r>
              <a:rPr lang="cs-CZ" noProof="1"/>
              <a:t>Zřetelné rozdíly jsou ale mezi jednotlivými platformami –⁠ například na Facebooku patří k nejaktivnějším (každodenním) přispěvatelům lidé ve věku nad 60 let.</a:t>
            </a: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6</a:t>
            </a:fld>
            <a:endParaRPr lang="cs-CZ" noProof="1"/>
          </a:p>
        </p:txBody>
      </p:sp>
    </p:spTree>
    <p:extLst>
      <p:ext uri="{BB962C8B-B14F-4D97-AF65-F5344CB8AC3E}">
        <p14:creationId xmlns:p14="http://schemas.microsoft.com/office/powerpoint/2010/main" val="71868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cs-CZ" b="0" i="1" dirty="0" err="1">
                <a:solidFill>
                  <a:srgbClr val="3B3E41"/>
                </a:solidFill>
                <a:effectLst/>
                <a:latin typeface="Open Sans" panose="020B0606030504020204" pitchFamily="34" charset="0"/>
              </a:rPr>
              <a:t>Streisand</a:t>
            </a:r>
            <a:r>
              <a:rPr lang="cs-CZ" b="0" i="1" dirty="0">
                <a:solidFill>
                  <a:srgbClr val="3B3E41"/>
                </a:solidFill>
                <a:effectLst/>
                <a:latin typeface="Open Sans" panose="020B0606030504020204" pitchFamily="34" charset="0"/>
              </a:rPr>
              <a:t> </a:t>
            </a:r>
            <a:r>
              <a:rPr lang="cs-CZ" b="0" i="1" dirty="0" err="1">
                <a:solidFill>
                  <a:srgbClr val="3B3E41"/>
                </a:solidFill>
                <a:effectLst/>
                <a:latin typeface="Open Sans" panose="020B0606030504020204" pitchFamily="34" charset="0"/>
              </a:rPr>
              <a:t>effect</a:t>
            </a:r>
            <a:endParaRPr lang="cs-CZ" b="0" i="1" dirty="0">
              <a:solidFill>
                <a:srgbClr val="3B3E41"/>
              </a:solidFill>
              <a:effectLst/>
              <a:latin typeface="Open Sans" panose="020B0606030504020204" pitchFamily="34" charset="0"/>
            </a:endParaRPr>
          </a:p>
          <a:p>
            <a:pPr rtl="0"/>
            <a:endParaRPr lang="cs-CZ" b="0" i="1" dirty="0">
              <a:solidFill>
                <a:srgbClr val="3B3E41"/>
              </a:solidFill>
              <a:effectLst/>
              <a:latin typeface="Open Sans" panose="020B0606030504020204" pitchFamily="34" charset="0"/>
            </a:endParaRPr>
          </a:p>
          <a:p>
            <a:pPr rtl="0"/>
            <a:r>
              <a:rPr lang="cs-CZ" dirty="0"/>
              <a:t>4952 respondentů ve věku 12-19 let. Univerzita Palackého. Sběr dat probíhal od počátku dubna do konce května roku 2020. </a:t>
            </a:r>
            <a:endParaRPr lang="cs-CZ" b="0" i="1" dirty="0">
              <a:solidFill>
                <a:srgbClr val="3B3E41"/>
              </a:solidFill>
              <a:effectLst/>
              <a:latin typeface="Open Sans" panose="020B0606030504020204" pitchFamily="34" charset="0"/>
            </a:endParaRPr>
          </a:p>
          <a:p>
            <a:pPr rtl="0"/>
            <a:endParaRPr lang="cs-CZ" b="0" i="1" dirty="0">
              <a:solidFill>
                <a:srgbClr val="3B3E41"/>
              </a:solidFill>
              <a:effectLst/>
              <a:latin typeface="Open Sans" panose="020B0606030504020204" pitchFamily="34" charset="0"/>
            </a:endParaRPr>
          </a:p>
          <a:p>
            <a:pPr rtl="0"/>
            <a:r>
              <a:rPr lang="cs-CZ" dirty="0"/>
              <a:t>86 % respondentů už slyšelo o internetových výzvách. 70 % už výzvy vidělo na internetu. 24 % respondentů vidělo plnění výzvy na vlastní oči. 17 % je plnilo a 40 % respondentů zná někoho, kdo plnil nějakou internetovou výzvu. Nejznámější výzvou mezi respondenty byla Modrá velryba (59,9 %). Dále často zmiňovali </a:t>
            </a:r>
            <a:r>
              <a:rPr lang="cs-CZ" dirty="0" err="1"/>
              <a:t>Cinnamon</a:t>
            </a:r>
            <a:r>
              <a:rPr lang="cs-CZ" dirty="0"/>
              <a:t> </a:t>
            </a:r>
            <a:r>
              <a:rPr lang="cs-CZ" dirty="0" err="1"/>
              <a:t>Challenge</a:t>
            </a:r>
            <a:r>
              <a:rPr lang="cs-CZ" dirty="0"/>
              <a:t> (46 %), Salt and </a:t>
            </a:r>
            <a:r>
              <a:rPr lang="cs-CZ" dirty="0" err="1"/>
              <a:t>Ice</a:t>
            </a:r>
            <a:r>
              <a:rPr lang="cs-CZ" dirty="0"/>
              <a:t> </a:t>
            </a:r>
            <a:r>
              <a:rPr lang="cs-CZ" dirty="0" err="1"/>
              <a:t>Challenge</a:t>
            </a:r>
            <a:r>
              <a:rPr lang="cs-CZ" dirty="0"/>
              <a:t> (37,8 %), Kylie </a:t>
            </a:r>
            <a:r>
              <a:rPr lang="cs-CZ" dirty="0" err="1"/>
              <a:t>Jenner</a:t>
            </a:r>
            <a:r>
              <a:rPr lang="cs-CZ" dirty="0"/>
              <a:t> </a:t>
            </a:r>
            <a:r>
              <a:rPr lang="cs-CZ" dirty="0" err="1"/>
              <a:t>Challenge</a:t>
            </a:r>
            <a:r>
              <a:rPr lang="cs-CZ" dirty="0"/>
              <a:t> (33,8 %) a </a:t>
            </a:r>
            <a:r>
              <a:rPr lang="cs-CZ" dirty="0" err="1"/>
              <a:t>Ghost</a:t>
            </a:r>
            <a:r>
              <a:rPr lang="cs-CZ" dirty="0"/>
              <a:t> </a:t>
            </a:r>
            <a:r>
              <a:rPr lang="cs-CZ" dirty="0" err="1"/>
              <a:t>Pepper</a:t>
            </a:r>
            <a:r>
              <a:rPr lang="cs-CZ" dirty="0"/>
              <a:t> </a:t>
            </a:r>
            <a:r>
              <a:rPr lang="cs-CZ" dirty="0" err="1"/>
              <a:t>Challenge</a:t>
            </a:r>
            <a:r>
              <a:rPr lang="cs-CZ" dirty="0"/>
              <a:t> (27,2 %). Modrá velryba – Plnění třiceti úkolů pod vedením a donucováním kurátora hry, přičemž posledním úkolem má být sebevražda. </a:t>
            </a:r>
            <a:r>
              <a:rPr lang="cs-CZ" dirty="0" err="1"/>
              <a:t>The</a:t>
            </a:r>
            <a:r>
              <a:rPr lang="cs-CZ" dirty="0"/>
              <a:t> </a:t>
            </a:r>
            <a:r>
              <a:rPr lang="cs-CZ" dirty="0" err="1"/>
              <a:t>Cinnamon</a:t>
            </a:r>
            <a:r>
              <a:rPr lang="cs-CZ" dirty="0"/>
              <a:t> </a:t>
            </a:r>
            <a:r>
              <a:rPr lang="cs-CZ" dirty="0" err="1"/>
              <a:t>Challenge</a:t>
            </a:r>
            <a:r>
              <a:rPr lang="cs-CZ" dirty="0"/>
              <a:t> – Polykání lžičky skořice. </a:t>
            </a:r>
            <a:r>
              <a:rPr lang="cs-CZ" dirty="0" err="1"/>
              <a:t>The</a:t>
            </a:r>
            <a:r>
              <a:rPr lang="cs-CZ" dirty="0"/>
              <a:t> Salt and </a:t>
            </a:r>
            <a:r>
              <a:rPr lang="cs-CZ" dirty="0" err="1"/>
              <a:t>Ice</a:t>
            </a:r>
            <a:r>
              <a:rPr lang="cs-CZ" dirty="0"/>
              <a:t> </a:t>
            </a:r>
            <a:r>
              <a:rPr lang="cs-CZ" dirty="0" err="1"/>
              <a:t>Challenge</a:t>
            </a:r>
            <a:r>
              <a:rPr lang="cs-CZ" dirty="0"/>
              <a:t> – Posypání si části těla solí a následné přiložení ledu na toto místo. Vznikne chemická reakce, která způsobí zranění podobné omrzlinám a popáleninám až 3. stupně. </a:t>
            </a:r>
            <a:r>
              <a:rPr lang="cs-CZ" dirty="0" err="1"/>
              <a:t>The</a:t>
            </a:r>
            <a:r>
              <a:rPr lang="cs-CZ" dirty="0"/>
              <a:t> Kylie </a:t>
            </a:r>
            <a:r>
              <a:rPr lang="cs-CZ" dirty="0" err="1"/>
              <a:t>Jenner</a:t>
            </a:r>
            <a:r>
              <a:rPr lang="cs-CZ" dirty="0"/>
              <a:t> </a:t>
            </a:r>
            <a:r>
              <a:rPr lang="cs-CZ" dirty="0" err="1"/>
              <a:t>Challenge</a:t>
            </a:r>
            <a:r>
              <a:rPr lang="cs-CZ" dirty="0"/>
              <a:t> – Násilné zvětšení rtů na základě přiložení si sklenice k ústům, vysátí vzduchu z ní a vytvoření podtlaku. </a:t>
            </a:r>
            <a:r>
              <a:rPr lang="cs-CZ" dirty="0" err="1"/>
              <a:t>The</a:t>
            </a:r>
            <a:r>
              <a:rPr lang="cs-CZ" dirty="0"/>
              <a:t> </a:t>
            </a:r>
            <a:r>
              <a:rPr lang="cs-CZ" dirty="0" err="1"/>
              <a:t>Ghost</a:t>
            </a:r>
            <a:r>
              <a:rPr lang="cs-CZ" dirty="0"/>
              <a:t> </a:t>
            </a:r>
            <a:r>
              <a:rPr lang="cs-CZ" dirty="0" err="1"/>
              <a:t>Pepper</a:t>
            </a:r>
            <a:r>
              <a:rPr lang="cs-CZ" dirty="0"/>
              <a:t> </a:t>
            </a:r>
            <a:r>
              <a:rPr lang="cs-CZ" dirty="0" err="1"/>
              <a:t>Challenge</a:t>
            </a:r>
            <a:r>
              <a:rPr lang="cs-CZ" dirty="0"/>
              <a:t> – Polykání velmi pálivých chilli papriček.</a:t>
            </a:r>
          </a:p>
          <a:p>
            <a:pPr rtl="0"/>
            <a:endParaRPr lang="cs-CZ" b="0" i="0" dirty="0">
              <a:solidFill>
                <a:srgbClr val="535353"/>
              </a:solidFill>
              <a:effectLst/>
              <a:latin typeface="Verdana" panose="020B0604030504040204" pitchFamily="34" charset="0"/>
            </a:endParaRPr>
          </a:p>
          <a:p>
            <a:pPr rtl="0"/>
            <a:r>
              <a:rPr lang="cs-CZ" dirty="0"/>
              <a:t>Nejčastějšími důvody pro vyzkoušení byly pro respondenty touha po zviditelnění se (20,3 %) a snaha být zajímaví, být in (20,1 %). Dále zmiňovali důvody jako nudu (16,3 %), napodobování svých přátel, vzorů (14,9 %), zábavu (11 %), touhu zažít adrenalin (9,2 %) nebo překonání svých možností (7,4 %).</a:t>
            </a:r>
            <a:endParaRPr lang="cs-CZ" b="0" i="0" dirty="0">
              <a:solidFill>
                <a:srgbClr val="535353"/>
              </a:solidFill>
              <a:effectLst/>
              <a:latin typeface="Verdana" panose="020B0604030504040204" pitchFamily="34"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7</a:t>
            </a:fld>
            <a:endParaRPr lang="cs-CZ" noProof="1"/>
          </a:p>
        </p:txBody>
      </p:sp>
    </p:spTree>
    <p:extLst>
      <p:ext uri="{BB962C8B-B14F-4D97-AF65-F5344CB8AC3E}">
        <p14:creationId xmlns:p14="http://schemas.microsoft.com/office/powerpoint/2010/main" val="356224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cs-CZ" b="0" i="0" dirty="0">
                <a:solidFill>
                  <a:srgbClr val="202122"/>
                </a:solidFill>
                <a:effectLst/>
                <a:latin typeface="Arial" panose="020B0604020202020204" pitchFamily="34" charset="0"/>
              </a:rPr>
              <a:t>Teorie sociálního kapitálu</a:t>
            </a:r>
          </a:p>
          <a:p>
            <a:pPr rtl="0"/>
            <a:r>
              <a:rPr lang="cs-CZ" b="0" i="0" dirty="0">
                <a:solidFill>
                  <a:srgbClr val="202122"/>
                </a:solidFill>
                <a:effectLst/>
                <a:latin typeface="Arial" panose="020B0604020202020204" pitchFamily="34" charset="0"/>
              </a:rPr>
              <a:t>Je to souhrn užitečných sociálních kontaktů, styků a známostí. </a:t>
            </a:r>
            <a:r>
              <a:rPr lang="cs-CZ" b="0" i="0" dirty="0" err="1">
                <a:solidFill>
                  <a:srgbClr val="202122"/>
                </a:solidFill>
                <a:effectLst/>
                <a:latin typeface="Arial" panose="020B0604020202020204" pitchFamily="34" charset="0"/>
              </a:rPr>
              <a:t>Putnam</a:t>
            </a:r>
            <a:r>
              <a:rPr lang="cs-CZ" b="0" i="0" dirty="0">
                <a:solidFill>
                  <a:srgbClr val="202122"/>
                </a:solidFill>
                <a:effectLst/>
                <a:latin typeface="Arial" panose="020B0604020202020204" pitchFamily="34" charset="0"/>
              </a:rPr>
              <a:t> popisuje sociální kapitál ve smyslu mezilidských vztahů, za klíčové považuje sociální důvěru a reciprocitu, které vedou k růstu sociálního kapitálu. Právě sociální kapitál je odpovědný za vliv sociálních sítí na pocit duševní pohody.</a:t>
            </a:r>
          </a:p>
          <a:p>
            <a:pPr rtl="0"/>
            <a:endParaRPr lang="cs-CZ" b="0" i="0" dirty="0">
              <a:solidFill>
                <a:srgbClr val="202122"/>
              </a:solidFill>
              <a:effectLst/>
              <a:latin typeface="Arial" panose="020B0604020202020204" pitchFamily="34" charset="0"/>
            </a:endParaRPr>
          </a:p>
          <a:p>
            <a:pPr rtl="0"/>
            <a:r>
              <a:rPr lang="cs-CZ" b="0" i="0" dirty="0">
                <a:solidFill>
                  <a:srgbClr val="202122"/>
                </a:solidFill>
                <a:effectLst/>
                <a:latin typeface="Arial" panose="020B0604020202020204" pitchFamily="34" charset="0"/>
              </a:rPr>
              <a:t>Teorie sociálního srovnávání</a:t>
            </a:r>
          </a:p>
          <a:p>
            <a:pPr rtl="0"/>
            <a:r>
              <a:rPr lang="cs-CZ" b="0" i="0" dirty="0">
                <a:solidFill>
                  <a:srgbClr val="202122"/>
                </a:solidFill>
                <a:effectLst/>
                <a:latin typeface="Arial" panose="020B0604020202020204" pitchFamily="34" charset="0"/>
              </a:rPr>
              <a:t>Obecně máme sklon srovnávat se s ostatními kolem nás. Srovnávat se pak můžeme směrem dolů, což bývá příjemnější, nebo směrem nahoru, které pro nás vychází nepříznivě. Nepříznivý výsledek pak může vést ke sníženému pocitu duševní pohody, pocitům smutku či závisti.</a:t>
            </a:r>
          </a:p>
          <a:p>
            <a:pPr rtl="0"/>
            <a:endParaRPr lang="cs-CZ" b="0" i="0" dirty="0">
              <a:solidFill>
                <a:srgbClr val="202122"/>
              </a:solidFill>
              <a:effectLst/>
              <a:latin typeface="Arial" panose="020B0604020202020204" pitchFamily="34" charset="0"/>
            </a:endParaRPr>
          </a:p>
          <a:p>
            <a:pPr rtl="0"/>
            <a:r>
              <a:rPr lang="cs-CZ" b="0" i="0" dirty="0">
                <a:solidFill>
                  <a:srgbClr val="202122"/>
                </a:solidFill>
                <a:effectLst/>
                <a:latin typeface="Arial" panose="020B0604020202020204" pitchFamily="34" charset="0"/>
              </a:rPr>
              <a:t>FOMO – strach z promeškání</a:t>
            </a:r>
          </a:p>
          <a:p>
            <a:pPr rtl="0"/>
            <a:r>
              <a:rPr lang="cs-CZ" b="0" i="0" dirty="0">
                <a:solidFill>
                  <a:srgbClr val="202122"/>
                </a:solidFill>
                <a:effectLst/>
                <a:latin typeface="Arial" panose="020B0604020202020204" pitchFamily="34" charset="0"/>
              </a:rPr>
              <a:t>Přetrvávající pocit, že ostatní mohou mít obohacující zážitky, u kterých nebudeme přítomni, a zároveň i snaha být o aktivitách ostatních informován.</a:t>
            </a:r>
          </a:p>
          <a:p>
            <a:pPr rtl="0"/>
            <a:r>
              <a:rPr lang="cs-CZ" b="0" i="0" dirty="0">
                <a:solidFill>
                  <a:srgbClr val="202122"/>
                </a:solidFill>
                <a:effectLst/>
                <a:latin typeface="Arial" panose="020B0604020202020204" pitchFamily="34" charset="0"/>
              </a:rPr>
              <a:t>Důsledkem je problematické používání sociálních sítí mající až kompulzivní charakter celkově zhoršení psychické pohody.</a:t>
            </a:r>
          </a:p>
          <a:p>
            <a:pPr rtl="0"/>
            <a:endParaRPr lang="cs-CZ" b="0" i="0" dirty="0">
              <a:solidFill>
                <a:srgbClr val="3B3E41"/>
              </a:solidFill>
              <a:effectLst/>
              <a:latin typeface="Open Sans" panose="020B0606030504020204" pitchFamily="34" charset="0"/>
            </a:endParaRPr>
          </a:p>
          <a:p>
            <a:pPr rtl="0"/>
            <a:r>
              <a:rPr lang="cs-CZ" b="0" i="0" dirty="0">
                <a:solidFill>
                  <a:srgbClr val="3B3E41"/>
                </a:solidFill>
                <a:effectLst/>
                <a:latin typeface="Open Sans" panose="020B0606030504020204" pitchFamily="34" charset="0"/>
              </a:rPr>
              <a:t>Aktivní – pasivní užívání</a:t>
            </a:r>
          </a:p>
          <a:p>
            <a:pPr rtl="0"/>
            <a:r>
              <a:rPr lang="cs-CZ" b="0" i="0" dirty="0">
                <a:solidFill>
                  <a:srgbClr val="3B3E41"/>
                </a:solidFill>
                <a:effectLst/>
                <a:latin typeface="Open Sans" panose="020B0606030504020204" pitchFamily="34" charset="0"/>
              </a:rPr>
              <a:t>V longitudinální studii na 670 adolescentech </a:t>
            </a:r>
            <a:r>
              <a:rPr lang="cs-CZ" b="0" i="0" dirty="0" err="1">
                <a:solidFill>
                  <a:srgbClr val="3B3E41"/>
                </a:solidFill>
                <a:effectLst/>
                <a:latin typeface="Open Sans" panose="020B0606030504020204" pitchFamily="34" charset="0"/>
              </a:rPr>
              <a:t>Frissonová</a:t>
            </a:r>
            <a:r>
              <a:rPr lang="cs-CZ" b="0" i="0" dirty="0">
                <a:solidFill>
                  <a:srgbClr val="3B3E41"/>
                </a:solidFill>
                <a:effectLst/>
                <a:latin typeface="Open Sans" panose="020B0606030504020204" pitchFamily="34" charset="0"/>
              </a:rPr>
              <a:t> a </a:t>
            </a:r>
            <a:r>
              <a:rPr lang="cs-CZ" b="0" i="0" dirty="0" err="1">
                <a:solidFill>
                  <a:srgbClr val="3B3E41"/>
                </a:solidFill>
                <a:effectLst/>
                <a:latin typeface="Open Sans" panose="020B0606030504020204" pitchFamily="34" charset="0"/>
              </a:rPr>
              <a:t>Egermont</a:t>
            </a:r>
            <a:r>
              <a:rPr lang="cs-CZ" b="0" i="0" dirty="0">
                <a:solidFill>
                  <a:srgbClr val="3B3E41"/>
                </a:solidFill>
                <a:effectLst/>
                <a:latin typeface="Open Sans" panose="020B0606030504020204" pitchFamily="34" charset="0"/>
              </a:rPr>
              <a:t> zjistili, že prohlížení Instagramu v čase 1 bylo spojeno s nárůstem </a:t>
            </a:r>
            <a:r>
              <a:rPr lang="cs-CZ" b="0" i="0" dirty="0" err="1">
                <a:solidFill>
                  <a:srgbClr val="3B3E41"/>
                </a:solidFill>
                <a:effectLst/>
                <a:latin typeface="Open Sans" panose="020B0606030504020204" pitchFamily="34" charset="0"/>
              </a:rPr>
              <a:t>depresivity</a:t>
            </a:r>
            <a:r>
              <a:rPr lang="cs-CZ" b="0" i="0" dirty="0">
                <a:solidFill>
                  <a:srgbClr val="3B3E41"/>
                </a:solidFill>
                <a:effectLst/>
                <a:latin typeface="Open Sans" panose="020B0606030504020204" pitchFamily="34" charset="0"/>
              </a:rPr>
              <a:t> v čase 2. I podle dalších autorů a průřezových studií pasivní používání sociálních sítí je spojeno s depresivními symptomy, nižší celkovou spokojeností a závistí, což může souviset s sociálním srovnáváním směrem nahoru.</a:t>
            </a:r>
          </a:p>
          <a:p>
            <a:pPr rtl="0"/>
            <a:endParaRPr lang="cs-CZ" b="0" i="1" dirty="0">
              <a:solidFill>
                <a:srgbClr val="3B3E41"/>
              </a:solidFill>
              <a:effectLst/>
              <a:latin typeface="Open Sans" panose="020B0606030504020204" pitchFamily="34" charset="0"/>
            </a:endParaRPr>
          </a:p>
          <a:p>
            <a:pPr rtl="0"/>
            <a:r>
              <a:rPr lang="cs-CZ" b="0" i="1" dirty="0">
                <a:solidFill>
                  <a:srgbClr val="3B3E41"/>
                </a:solidFill>
                <a:effectLst/>
                <a:latin typeface="Open Sans" panose="020B0606030504020204" pitchFamily="34" charset="0"/>
              </a:rPr>
              <a:t>------------------------------------------------</a:t>
            </a:r>
          </a:p>
          <a:p>
            <a:pPr rtl="0"/>
            <a:r>
              <a:rPr lang="cs-CZ" dirty="0"/>
              <a:t>sociální kapitál svazující (boxing </a:t>
            </a:r>
            <a:r>
              <a:rPr lang="cs-CZ" dirty="0" err="1"/>
              <a:t>or</a:t>
            </a:r>
            <a:r>
              <a:rPr lang="cs-CZ" dirty="0"/>
              <a:t> </a:t>
            </a:r>
            <a:r>
              <a:rPr lang="cs-CZ" dirty="0" err="1"/>
              <a:t>exluzive</a:t>
            </a:r>
            <a:r>
              <a:rPr lang="cs-CZ" dirty="0"/>
              <a:t>) a přemosťující (</a:t>
            </a:r>
            <a:r>
              <a:rPr lang="cs-CZ" dirty="0" err="1"/>
              <a:t>bridging</a:t>
            </a:r>
            <a:r>
              <a:rPr lang="cs-CZ" dirty="0"/>
              <a:t> </a:t>
            </a:r>
            <a:r>
              <a:rPr lang="cs-CZ" dirty="0" err="1"/>
              <a:t>or</a:t>
            </a:r>
            <a:r>
              <a:rPr lang="cs-CZ" dirty="0"/>
              <a:t> inklusive). Svazují sociální kapitál, je orientován na silné vazby, závazky a důvěru mezi jedinci. Je založen na homogenitě a loajalitě v dané skupině, kde jsou si členové podobní např. na základě etnické či náboženské příslušnosti. Mezi tyto skupiny můžeme zařadit rodinné vazby, vtahy s blízkými přáteli, vazby se členy stejné etnické skupiny atd. Skrze takové pevné vazby se mnou skupiny bránit negativním externím vlivům, omezovat nebezpečí a nejistotu a naopak udržovat skupinu pohromadě. (Kučerová, 2008) Přemosťující sociální kapitál netvoří tak silná pouta, jedná se naopak o slabší vazby, vzdálenější kontakty, které jsou schopné překračovat společenské hranice. Patří sem vazby v různých zájmových nebo sportovních spolcích, vztahy mezi obchodními partnery, ale také s našimi vzdálenějšími přáteli či známými a tyto sociální vztahy mohou jedinci pomoci dosáhnout úspěchu. </a:t>
            </a:r>
          </a:p>
          <a:p>
            <a:pPr rtl="0"/>
            <a:endParaRPr lang="cs-CZ" b="0" i="0" dirty="0">
              <a:solidFill>
                <a:srgbClr val="535353"/>
              </a:solidFill>
              <a:effectLst/>
              <a:latin typeface="Verdana" panose="020B0604030504040204" pitchFamily="34" charset="0"/>
            </a:endParaRPr>
          </a:p>
          <a:p>
            <a:r>
              <a:rPr lang="cs-CZ" sz="1200" b="1" dirty="0"/>
              <a:t>Aktivní / pasivní způsob užívání</a:t>
            </a:r>
          </a:p>
          <a:p>
            <a:pPr algn="r"/>
            <a:r>
              <a:rPr lang="cs-CZ" sz="1000" dirty="0"/>
              <a:t>(</a:t>
            </a:r>
            <a:r>
              <a:rPr lang="cs-CZ" sz="1000" dirty="0" err="1"/>
              <a:t>Course-Choi</a:t>
            </a:r>
            <a:r>
              <a:rPr lang="cs-CZ" sz="1000" dirty="0"/>
              <a:t>, </a:t>
            </a:r>
            <a:r>
              <a:rPr lang="cs-CZ" sz="1000" dirty="0" err="1"/>
              <a:t>Hammond</a:t>
            </a:r>
            <a:r>
              <a:rPr lang="cs-CZ" sz="1000" dirty="0"/>
              <a:t>, 2021)</a:t>
            </a:r>
            <a:endParaRPr lang="cs-CZ" b="0" i="0" dirty="0">
              <a:solidFill>
                <a:srgbClr val="535353"/>
              </a:solidFill>
              <a:effectLst/>
              <a:latin typeface="Verdana" panose="020B0604030504040204" pitchFamily="34"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8</a:t>
            </a:fld>
            <a:endParaRPr lang="cs-CZ" noProof="1"/>
          </a:p>
        </p:txBody>
      </p:sp>
    </p:spTree>
    <p:extLst>
      <p:ext uri="{BB962C8B-B14F-4D97-AF65-F5344CB8AC3E}">
        <p14:creationId xmlns:p14="http://schemas.microsoft.com/office/powerpoint/2010/main" val="416047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r>
              <a:rPr lang="cs-CZ" b="0" i="0" dirty="0">
                <a:solidFill>
                  <a:srgbClr val="202122"/>
                </a:solidFill>
                <a:effectLst/>
                <a:latin typeface="Arial" panose="020B0604020202020204" pitchFamily="34" charset="0"/>
              </a:rPr>
              <a:t>Teorie sociálního kapitálu</a:t>
            </a:r>
          </a:p>
          <a:p>
            <a:pPr rtl="0"/>
            <a:r>
              <a:rPr lang="cs-CZ" b="0" i="0" dirty="0">
                <a:solidFill>
                  <a:srgbClr val="202122"/>
                </a:solidFill>
                <a:effectLst/>
                <a:latin typeface="Arial" panose="020B0604020202020204" pitchFamily="34" charset="0"/>
              </a:rPr>
              <a:t>Je to souhrn užitečných sociálních kontaktů, styků a známostí. </a:t>
            </a:r>
            <a:r>
              <a:rPr lang="cs-CZ" b="0" i="0" dirty="0" err="1">
                <a:solidFill>
                  <a:srgbClr val="202122"/>
                </a:solidFill>
                <a:effectLst/>
                <a:latin typeface="Arial" panose="020B0604020202020204" pitchFamily="34" charset="0"/>
              </a:rPr>
              <a:t>Putnam</a:t>
            </a:r>
            <a:r>
              <a:rPr lang="cs-CZ" b="0" i="0" dirty="0">
                <a:solidFill>
                  <a:srgbClr val="202122"/>
                </a:solidFill>
                <a:effectLst/>
                <a:latin typeface="Arial" panose="020B0604020202020204" pitchFamily="34" charset="0"/>
              </a:rPr>
              <a:t> popisuje sociální kapitál ve smyslu mezilidských vztahů, za klíčové považuje sociální důvěru a reciprocitu, které vedou k růstu sociálního kapitálu. Právě sociální kapitál je odpovědný za vliv sociálních sítí na pocit duševní pohody.</a:t>
            </a:r>
          </a:p>
          <a:p>
            <a:pPr rtl="0"/>
            <a:endParaRPr lang="cs-CZ" b="0" i="0" dirty="0">
              <a:solidFill>
                <a:srgbClr val="202122"/>
              </a:solidFill>
              <a:effectLst/>
              <a:latin typeface="Arial" panose="020B0604020202020204" pitchFamily="34" charset="0"/>
            </a:endParaRPr>
          </a:p>
          <a:p>
            <a:pPr rtl="0"/>
            <a:r>
              <a:rPr lang="cs-CZ" b="0" i="0" dirty="0">
                <a:solidFill>
                  <a:srgbClr val="202122"/>
                </a:solidFill>
                <a:effectLst/>
                <a:latin typeface="Arial" panose="020B0604020202020204" pitchFamily="34" charset="0"/>
              </a:rPr>
              <a:t>Teorie sociálního srovnávání</a:t>
            </a:r>
          </a:p>
          <a:p>
            <a:pPr rtl="0"/>
            <a:r>
              <a:rPr lang="cs-CZ" b="0" i="0" dirty="0">
                <a:solidFill>
                  <a:srgbClr val="202122"/>
                </a:solidFill>
                <a:effectLst/>
                <a:latin typeface="Arial" panose="020B0604020202020204" pitchFamily="34" charset="0"/>
              </a:rPr>
              <a:t>Obecně máme sklon srovnávat se s ostatními kolem nás. Srovnávat se pak můžeme směrem dolů, což bývá příjemnější, nebo směrem nahoru, které pro nás vychází nepříznivě. Nepříznivý výsledek pak může vést ke sníženému pocitu duševní pohody, pocitům smutku či závisti.</a:t>
            </a:r>
          </a:p>
          <a:p>
            <a:pPr rtl="0"/>
            <a:endParaRPr lang="cs-CZ" b="0" i="0" dirty="0">
              <a:solidFill>
                <a:srgbClr val="202122"/>
              </a:solidFill>
              <a:effectLst/>
              <a:latin typeface="Arial" panose="020B0604020202020204" pitchFamily="34" charset="0"/>
            </a:endParaRPr>
          </a:p>
          <a:p>
            <a:pPr rtl="0"/>
            <a:r>
              <a:rPr lang="cs-CZ" b="0" i="0" dirty="0">
                <a:solidFill>
                  <a:srgbClr val="202122"/>
                </a:solidFill>
                <a:effectLst/>
                <a:latin typeface="Arial" panose="020B0604020202020204" pitchFamily="34" charset="0"/>
              </a:rPr>
              <a:t>FOMO – strach z promeškání</a:t>
            </a:r>
          </a:p>
          <a:p>
            <a:pPr rtl="0"/>
            <a:r>
              <a:rPr lang="cs-CZ" b="0" i="0" dirty="0">
                <a:solidFill>
                  <a:srgbClr val="202122"/>
                </a:solidFill>
                <a:effectLst/>
                <a:latin typeface="Arial" panose="020B0604020202020204" pitchFamily="34" charset="0"/>
              </a:rPr>
              <a:t>Přetrvávající pocit, že ostatní mohou mít obohacující zážitky, u kterých nebudeme přítomni, a zároveň i snaha být o aktivitách ostatních informován.</a:t>
            </a:r>
          </a:p>
          <a:p>
            <a:pPr rtl="0"/>
            <a:r>
              <a:rPr lang="cs-CZ" b="0" i="0" dirty="0">
                <a:solidFill>
                  <a:srgbClr val="202122"/>
                </a:solidFill>
                <a:effectLst/>
                <a:latin typeface="Arial" panose="020B0604020202020204" pitchFamily="34" charset="0"/>
              </a:rPr>
              <a:t>Důsledkem je problematické používání sociálních sítí mající až kompulzivní charakter celkově zhoršení psychické pohody.</a:t>
            </a:r>
          </a:p>
          <a:p>
            <a:pPr rtl="0"/>
            <a:endParaRPr lang="cs-CZ" b="0" i="0" dirty="0">
              <a:solidFill>
                <a:srgbClr val="3B3E41"/>
              </a:solidFill>
              <a:effectLst/>
              <a:latin typeface="Open Sans" panose="020B0606030504020204" pitchFamily="34" charset="0"/>
            </a:endParaRPr>
          </a:p>
          <a:p>
            <a:pPr rtl="0"/>
            <a:r>
              <a:rPr lang="cs-CZ" b="0" i="0" dirty="0">
                <a:solidFill>
                  <a:srgbClr val="3B3E41"/>
                </a:solidFill>
                <a:effectLst/>
                <a:latin typeface="Open Sans" panose="020B0606030504020204" pitchFamily="34" charset="0"/>
              </a:rPr>
              <a:t>Aktivní – pasivní užívání</a:t>
            </a:r>
          </a:p>
          <a:p>
            <a:pPr rtl="0"/>
            <a:r>
              <a:rPr lang="cs-CZ" b="0" i="0" dirty="0">
                <a:solidFill>
                  <a:srgbClr val="3B3E41"/>
                </a:solidFill>
                <a:effectLst/>
                <a:latin typeface="Open Sans" panose="020B0606030504020204" pitchFamily="34" charset="0"/>
              </a:rPr>
              <a:t>V longitudinální studii na 670 adolescentech </a:t>
            </a:r>
            <a:r>
              <a:rPr lang="cs-CZ" b="0" i="0" dirty="0" err="1">
                <a:solidFill>
                  <a:srgbClr val="3B3E41"/>
                </a:solidFill>
                <a:effectLst/>
                <a:latin typeface="Open Sans" panose="020B0606030504020204" pitchFamily="34" charset="0"/>
              </a:rPr>
              <a:t>Frissonová</a:t>
            </a:r>
            <a:r>
              <a:rPr lang="cs-CZ" b="0" i="0" dirty="0">
                <a:solidFill>
                  <a:srgbClr val="3B3E41"/>
                </a:solidFill>
                <a:effectLst/>
                <a:latin typeface="Open Sans" panose="020B0606030504020204" pitchFamily="34" charset="0"/>
              </a:rPr>
              <a:t> a </a:t>
            </a:r>
            <a:r>
              <a:rPr lang="cs-CZ" b="0" i="0" dirty="0" err="1">
                <a:solidFill>
                  <a:srgbClr val="3B3E41"/>
                </a:solidFill>
                <a:effectLst/>
                <a:latin typeface="Open Sans" panose="020B0606030504020204" pitchFamily="34" charset="0"/>
              </a:rPr>
              <a:t>Egermont</a:t>
            </a:r>
            <a:r>
              <a:rPr lang="cs-CZ" b="0" i="0" dirty="0">
                <a:solidFill>
                  <a:srgbClr val="3B3E41"/>
                </a:solidFill>
                <a:effectLst/>
                <a:latin typeface="Open Sans" panose="020B0606030504020204" pitchFamily="34" charset="0"/>
              </a:rPr>
              <a:t> zjistili, že prohlížení Instagramu v čase 1 bylo spojeno s nárůstem </a:t>
            </a:r>
            <a:r>
              <a:rPr lang="cs-CZ" b="0" i="0" dirty="0" err="1">
                <a:solidFill>
                  <a:srgbClr val="3B3E41"/>
                </a:solidFill>
                <a:effectLst/>
                <a:latin typeface="Open Sans" panose="020B0606030504020204" pitchFamily="34" charset="0"/>
              </a:rPr>
              <a:t>depresivity</a:t>
            </a:r>
            <a:r>
              <a:rPr lang="cs-CZ" b="0" i="0" dirty="0">
                <a:solidFill>
                  <a:srgbClr val="3B3E41"/>
                </a:solidFill>
                <a:effectLst/>
                <a:latin typeface="Open Sans" panose="020B0606030504020204" pitchFamily="34" charset="0"/>
              </a:rPr>
              <a:t> v čase 2. I podle dalších autorů a průřezových studií pasivní používání sociálních sítí je spojeno s depresivními symptomy, nižší celkovou spokojeností a závistí, což může souviset s sociálním srovnáváním směrem nahoru.</a:t>
            </a:r>
          </a:p>
          <a:p>
            <a:pPr rtl="0"/>
            <a:endParaRPr lang="cs-CZ" b="0" i="1" dirty="0">
              <a:solidFill>
                <a:srgbClr val="3B3E41"/>
              </a:solidFill>
              <a:effectLst/>
              <a:latin typeface="Open Sans" panose="020B0606030504020204" pitchFamily="34" charset="0"/>
            </a:endParaRPr>
          </a:p>
          <a:p>
            <a:pPr rtl="0"/>
            <a:r>
              <a:rPr lang="cs-CZ" b="0" i="1" dirty="0">
                <a:solidFill>
                  <a:srgbClr val="3B3E41"/>
                </a:solidFill>
                <a:effectLst/>
                <a:latin typeface="Open Sans" panose="020B0606030504020204" pitchFamily="34" charset="0"/>
              </a:rPr>
              <a:t>------------------------------------------------</a:t>
            </a:r>
          </a:p>
          <a:p>
            <a:pPr rtl="0"/>
            <a:r>
              <a:rPr lang="cs-CZ" dirty="0"/>
              <a:t>sociální kapitál svazující (boxing </a:t>
            </a:r>
            <a:r>
              <a:rPr lang="cs-CZ" dirty="0" err="1"/>
              <a:t>or</a:t>
            </a:r>
            <a:r>
              <a:rPr lang="cs-CZ" dirty="0"/>
              <a:t> </a:t>
            </a:r>
            <a:r>
              <a:rPr lang="cs-CZ" dirty="0" err="1"/>
              <a:t>exluzive</a:t>
            </a:r>
            <a:r>
              <a:rPr lang="cs-CZ" dirty="0"/>
              <a:t>) a přemosťující (</a:t>
            </a:r>
            <a:r>
              <a:rPr lang="cs-CZ" dirty="0" err="1"/>
              <a:t>bridging</a:t>
            </a:r>
            <a:r>
              <a:rPr lang="cs-CZ" dirty="0"/>
              <a:t> </a:t>
            </a:r>
            <a:r>
              <a:rPr lang="cs-CZ" dirty="0" err="1"/>
              <a:t>or</a:t>
            </a:r>
            <a:r>
              <a:rPr lang="cs-CZ" dirty="0"/>
              <a:t> inklusive). Svazují sociální kapitál, je orientován na silné vazby, závazky a důvěru mezi jedinci. Je založen na homogenitě a loajalitě v dané skupině, kde jsou si členové podobní např. na základě etnické či náboženské příslušnosti. Mezi tyto skupiny můžeme zařadit rodinné vazby, vtahy s blízkými přáteli, vazby se členy stejné etnické skupiny atd. Skrze takové pevné vazby se mnou skupiny bránit negativním externím vlivům, omezovat nebezpečí a nejistotu a naopak udržovat skupinu pohromadě. (Kučerová, 2008) Přemosťující sociální kapitál netvoří tak silná pouta, jedná se naopak o slabší vazby, vzdálenější kontakty, které jsou schopné překračovat společenské hranice. Patří sem vazby v různých zájmových nebo sportovních spolcích, vztahy mezi obchodními partnery, ale také s našimi vzdálenějšími přáteli či známými a tyto sociální vztahy mohou jedinci pomoci dosáhnout úspěchu. </a:t>
            </a:r>
          </a:p>
          <a:p>
            <a:pPr rtl="0"/>
            <a:endParaRPr lang="cs-CZ" b="0" i="0" dirty="0">
              <a:solidFill>
                <a:srgbClr val="535353"/>
              </a:solidFill>
              <a:effectLst/>
              <a:latin typeface="Verdana" panose="020B0604030504040204" pitchFamily="34" charset="0"/>
            </a:endParaRPr>
          </a:p>
          <a:p>
            <a:r>
              <a:rPr lang="cs-CZ" sz="1200" b="1" dirty="0"/>
              <a:t>Aktivní / pasivní způsob užívání</a:t>
            </a:r>
          </a:p>
          <a:p>
            <a:pPr algn="r"/>
            <a:r>
              <a:rPr lang="cs-CZ" sz="1000" dirty="0"/>
              <a:t>(</a:t>
            </a:r>
            <a:r>
              <a:rPr lang="cs-CZ" sz="1000" dirty="0" err="1"/>
              <a:t>Course-Choi</a:t>
            </a:r>
            <a:r>
              <a:rPr lang="cs-CZ" sz="1000" dirty="0"/>
              <a:t>, </a:t>
            </a:r>
            <a:r>
              <a:rPr lang="cs-CZ" sz="1000" dirty="0" err="1"/>
              <a:t>Hammond</a:t>
            </a:r>
            <a:r>
              <a:rPr lang="cs-CZ" sz="1000" dirty="0"/>
              <a:t>, 2021)</a:t>
            </a:r>
            <a:endParaRPr lang="cs-CZ" b="0" i="0" dirty="0">
              <a:solidFill>
                <a:srgbClr val="535353"/>
              </a:solidFill>
              <a:effectLst/>
              <a:latin typeface="Verdana" panose="020B0604030504040204" pitchFamily="34" charset="0"/>
            </a:endParaRPr>
          </a:p>
        </p:txBody>
      </p:sp>
      <p:sp>
        <p:nvSpPr>
          <p:cNvPr id="4" name="Zástupný symbol pro číslo snímku 3"/>
          <p:cNvSpPr>
            <a:spLocks noGrp="1"/>
          </p:cNvSpPr>
          <p:nvPr>
            <p:ph type="sldNum" sz="quarter" idx="5"/>
          </p:nvPr>
        </p:nvSpPr>
        <p:spPr/>
        <p:txBody>
          <a:bodyPr rtlCol="0"/>
          <a:lstStyle/>
          <a:p>
            <a:pPr rtl="0"/>
            <a:fld id="{EE000EEB-8338-48D7-8EE8-EE0082EF7602}" type="slidenum">
              <a:rPr lang="cs-CZ" noProof="1" smtClean="0"/>
              <a:t>9</a:t>
            </a:fld>
            <a:endParaRPr lang="cs-CZ" noProof="1"/>
          </a:p>
        </p:txBody>
      </p:sp>
    </p:spTree>
    <p:extLst>
      <p:ext uri="{BB962C8B-B14F-4D97-AF65-F5344CB8AC3E}">
        <p14:creationId xmlns:p14="http://schemas.microsoft.com/office/powerpoint/2010/main" val="114369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1154955" y="1447800"/>
            <a:ext cx="8825658" cy="3329581"/>
          </a:xfrm>
        </p:spPr>
        <p:txBody>
          <a:bodyPr rtlCol="0" anchor="b"/>
          <a:lstStyle>
            <a:lvl1pPr>
              <a:defRPr sz="7200"/>
            </a:lvl1pPr>
          </a:lstStyle>
          <a:p>
            <a:pPr rtl="0"/>
            <a:r>
              <a:rPr lang="cs-CZ" noProof="1"/>
              <a:t>Kliknutím můžete upravit styl předlohy nadpisů.</a:t>
            </a:r>
          </a:p>
        </p:txBody>
      </p:sp>
      <p:sp>
        <p:nvSpPr>
          <p:cNvPr id="3" name="Podnadpis 2"/>
          <p:cNvSpPr>
            <a:spLocks noGrp="1"/>
          </p:cNvSpPr>
          <p:nvPr>
            <p:ph type="subTitle" idx="1" hasCustomPrompt="1"/>
          </p:nvPr>
        </p:nvSpPr>
        <p:spPr>
          <a:xfrm>
            <a:off x="1154955" y="4777380"/>
            <a:ext cx="8825658" cy="861420"/>
          </a:xfrm>
        </p:spPr>
        <p:txBody>
          <a:bodyPr rtlCol="0"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cs-CZ" noProof="1"/>
              <a:t>Kliknutím můžete upravit styl předlohy podnadpisů.</a:t>
            </a:r>
          </a:p>
        </p:txBody>
      </p:sp>
      <p:sp>
        <p:nvSpPr>
          <p:cNvPr id="4" name="Zástupný symbol pro datum 3"/>
          <p:cNvSpPr>
            <a:spLocks noGrp="1"/>
          </p:cNvSpPr>
          <p:nvPr>
            <p:ph type="dt" sz="half" idx="10"/>
          </p:nvPr>
        </p:nvSpPr>
        <p:spPr/>
        <p:txBody>
          <a:bodyPr rtlCol="0"/>
          <a:lstStyle/>
          <a:p>
            <a:pPr rtl="0"/>
            <a:fld id="{2AA87ACC-A7A4-47C8-887B-912669F8E82D}"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6" y="4800587"/>
            <a:ext cx="8825657" cy="566738"/>
          </a:xfrm>
        </p:spPr>
        <p:txBody>
          <a:bodyPr rtlCol="0" anchor="b">
            <a:normAutofit/>
          </a:bodyPr>
          <a:lstStyle>
            <a:lvl1pPr algn="l">
              <a:defRPr sz="2400" b="0"/>
            </a:lvl1pPr>
          </a:lstStyle>
          <a:p>
            <a:pPr rtl="0"/>
            <a:r>
              <a:rPr lang="cs-CZ" noProof="1"/>
              <a:t>Kliknutím můžete upravit styl předlohy nadpisů.</a:t>
            </a:r>
          </a:p>
        </p:txBody>
      </p:sp>
      <p:sp>
        <p:nvSpPr>
          <p:cNvPr id="3" name="Zástupný symbol obrázku 2"/>
          <p:cNvSpPr>
            <a:spLocks noGrp="1" noChangeAspect="1"/>
          </p:cNvSpPr>
          <p:nvPr>
            <p:ph type="pic" idx="1" hasCustomPrompt="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1"/>
              <a:t>Po kliknutí na ikonu můžete přidat obrázek.</a:t>
            </a:r>
          </a:p>
        </p:txBody>
      </p:sp>
      <p:sp>
        <p:nvSpPr>
          <p:cNvPr id="4" name="Zástupný symbol pro text 3"/>
          <p:cNvSpPr>
            <a:spLocks noGrp="1"/>
          </p:cNvSpPr>
          <p:nvPr>
            <p:ph type="body" sz="half" idx="2" hasCustomPrompt="1"/>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textů.</a:t>
            </a:r>
          </a:p>
        </p:txBody>
      </p:sp>
      <p:sp>
        <p:nvSpPr>
          <p:cNvPr id="5" name="Zástupný symbol pro datum 4"/>
          <p:cNvSpPr>
            <a:spLocks noGrp="1"/>
          </p:cNvSpPr>
          <p:nvPr>
            <p:ph type="dt" sz="half" idx="10"/>
          </p:nvPr>
        </p:nvSpPr>
        <p:spPr/>
        <p:txBody>
          <a:bodyPr rtlCol="0"/>
          <a:lstStyle/>
          <a:p>
            <a:pPr rtl="0"/>
            <a:fld id="{EC565087-00D8-4C5D-9B64-C4167D514FC2}" type="datetime1">
              <a:rPr lang="cs-CZ" noProof="1" dirty="0" smtClean="0"/>
              <a:t>01.06.2025</a:t>
            </a:fld>
            <a:endParaRPr lang="cs-CZ" noProof="1"/>
          </a:p>
        </p:txBody>
      </p:sp>
      <p:sp>
        <p:nvSpPr>
          <p:cNvPr id="6" name="Zástupný symbol pro zápatí 5"/>
          <p:cNvSpPr>
            <a:spLocks noGrp="1"/>
          </p:cNvSpPr>
          <p:nvPr>
            <p:ph type="ftr" sz="quarter" idx="11"/>
          </p:nvPr>
        </p:nvSpPr>
        <p:spPr/>
        <p:txBody>
          <a:bodyPr rtlCol="0"/>
          <a:lstStyle/>
          <a:p>
            <a:pPr rtl="0"/>
            <a:endParaRPr lang="cs-CZ" noProof="1"/>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dpis a titulek">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4" y="1447800"/>
            <a:ext cx="8825659" cy="1981200"/>
          </a:xfrm>
        </p:spPr>
        <p:txBody>
          <a:bodyPr rtlCol="0"/>
          <a:lstStyle>
            <a:lvl1pPr>
              <a:defRPr sz="4800"/>
            </a:lvl1pPr>
          </a:lstStyle>
          <a:p>
            <a:pPr rtl="0"/>
            <a:r>
              <a:rPr lang="cs-CZ" noProof="1"/>
              <a:t>Kliknutím můžete upravit styl předlohy nadpisů.</a:t>
            </a:r>
          </a:p>
        </p:txBody>
      </p:sp>
      <p:sp>
        <p:nvSpPr>
          <p:cNvPr id="8" name="Zástupný symbol pro text 3"/>
          <p:cNvSpPr>
            <a:spLocks noGrp="1"/>
          </p:cNvSpPr>
          <p:nvPr>
            <p:ph type="body" sz="half" idx="2" hasCustomPrompt="1"/>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textů.</a:t>
            </a:r>
          </a:p>
        </p:txBody>
      </p:sp>
      <p:sp>
        <p:nvSpPr>
          <p:cNvPr id="4" name="Zástupný symbol pro datum 3"/>
          <p:cNvSpPr>
            <a:spLocks noGrp="1"/>
          </p:cNvSpPr>
          <p:nvPr>
            <p:ph type="dt" sz="half" idx="10"/>
          </p:nvPr>
        </p:nvSpPr>
        <p:spPr/>
        <p:txBody>
          <a:bodyPr rtlCol="0"/>
          <a:lstStyle/>
          <a:p>
            <a:pPr rtl="0"/>
            <a:fld id="{7654B08B-DF83-4D84-B636-7543977904FA}"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574801" y="1447800"/>
            <a:ext cx="7999315" cy="2323374"/>
          </a:xfrm>
        </p:spPr>
        <p:txBody>
          <a:bodyPr rtlCol="0"/>
          <a:lstStyle>
            <a:lvl1pPr>
              <a:defRPr sz="4800"/>
            </a:lvl1pPr>
          </a:lstStyle>
          <a:p>
            <a:pPr rtl="0"/>
            <a:r>
              <a:rPr lang="cs-CZ" noProof="1"/>
              <a:t>Kliknutím můžete upravit styl předlohy nadpisů.</a:t>
            </a:r>
          </a:p>
        </p:txBody>
      </p:sp>
      <p:sp>
        <p:nvSpPr>
          <p:cNvPr id="14" name="Zástupný symbol pro text 3"/>
          <p:cNvSpPr>
            <a:spLocks noGrp="1"/>
          </p:cNvSpPr>
          <p:nvPr>
            <p:ph type="body" sz="half" idx="13" hasCustomPrompt="1"/>
          </p:nvPr>
        </p:nvSpPr>
        <p:spPr>
          <a:xfrm>
            <a:off x="1930400" y="3771174"/>
            <a:ext cx="7279649" cy="342174"/>
          </a:xfrm>
        </p:spPr>
        <p:txBody>
          <a:bodyPr rtlCol="0"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textu.</a:t>
            </a:r>
          </a:p>
        </p:txBody>
      </p:sp>
      <p:sp>
        <p:nvSpPr>
          <p:cNvPr id="10" name="Zástupný symbol pro text 3"/>
          <p:cNvSpPr>
            <a:spLocks noGrp="1"/>
          </p:cNvSpPr>
          <p:nvPr>
            <p:ph type="body" sz="half" idx="2" hasCustomPrompt="1"/>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a:t>
            </a:r>
            <a:r>
              <a:rPr lang="en-US" noProof="1"/>
              <a:t>u</a:t>
            </a:r>
            <a:r>
              <a:rPr lang="cs-CZ" noProof="1"/>
              <a:t>.</a:t>
            </a:r>
          </a:p>
        </p:txBody>
      </p:sp>
      <p:sp>
        <p:nvSpPr>
          <p:cNvPr id="4" name="Zástupný symbol pro datum 3"/>
          <p:cNvSpPr>
            <a:spLocks noGrp="1"/>
          </p:cNvSpPr>
          <p:nvPr>
            <p:ph type="dt" sz="half" idx="10"/>
          </p:nvPr>
        </p:nvSpPr>
        <p:spPr/>
        <p:txBody>
          <a:bodyPr rtlCol="0"/>
          <a:lstStyle/>
          <a:p>
            <a:pPr rtl="0"/>
            <a:fld id="{A7A371BB-5800-40D7-963C-50A6B6449EB2}"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
        <p:nvSpPr>
          <p:cNvPr id="9" name="Textové pole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cs-CZ" noProof="1"/>
              <a:t>„</a:t>
            </a:r>
          </a:p>
        </p:txBody>
      </p:sp>
      <p:sp>
        <p:nvSpPr>
          <p:cNvPr id="13" name="Textové pole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cs-CZ" noProof="1"/>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4" y="3124201"/>
            <a:ext cx="8825660" cy="1653180"/>
          </a:xfrm>
        </p:spPr>
        <p:txBody>
          <a:bodyPr rtlCol="0" anchor="b"/>
          <a:lstStyle>
            <a:lvl1pPr algn="l">
              <a:defRPr sz="4000" b="0" cap="none"/>
            </a:lvl1pPr>
          </a:lstStyle>
          <a:p>
            <a:pPr rtl="0"/>
            <a:r>
              <a:rPr lang="cs-CZ" noProof="1"/>
              <a:t>Kliknutím můžete upravit styl předlohy nadpisů.</a:t>
            </a:r>
          </a:p>
        </p:txBody>
      </p:sp>
      <p:sp>
        <p:nvSpPr>
          <p:cNvPr id="3" name="Zástupný symbol pro text 2"/>
          <p:cNvSpPr>
            <a:spLocks noGrp="1"/>
          </p:cNvSpPr>
          <p:nvPr>
            <p:ph type="body" idx="1" hasCustomPrompt="1"/>
          </p:nvPr>
        </p:nvSpPr>
        <p:spPr>
          <a:xfrm>
            <a:off x="1154954" y="4777381"/>
            <a:ext cx="8825659" cy="860400"/>
          </a:xfrm>
        </p:spPr>
        <p:txBody>
          <a:bodyPr rtlCol="0"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1"/>
              <a:t>Kliknutím můžete upravit styl předlohy textů.</a:t>
            </a:r>
          </a:p>
        </p:txBody>
      </p:sp>
      <p:sp>
        <p:nvSpPr>
          <p:cNvPr id="4" name="Zástupný symbol pro datum 3"/>
          <p:cNvSpPr>
            <a:spLocks noGrp="1"/>
          </p:cNvSpPr>
          <p:nvPr>
            <p:ph type="dt" sz="half" idx="10"/>
          </p:nvPr>
        </p:nvSpPr>
        <p:spPr/>
        <p:txBody>
          <a:bodyPr rtlCol="0"/>
          <a:lstStyle/>
          <a:p>
            <a:pPr rtl="0"/>
            <a:fld id="{BAC3492C-50D1-4F10-80F7-0EFDF3A23F3E}"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lvl1pPr>
              <a:defRPr sz="4200"/>
            </a:lvl1pPr>
          </a:lstStyle>
          <a:p>
            <a:pPr rtl="0"/>
            <a:r>
              <a:rPr lang="cs-CZ" noProof="1"/>
              <a:t>Kliknutím můžete upravit styl předlohy nadpisů.</a:t>
            </a:r>
          </a:p>
        </p:txBody>
      </p:sp>
      <p:sp>
        <p:nvSpPr>
          <p:cNvPr id="3" name="Zástupný symbol pro text 2"/>
          <p:cNvSpPr>
            <a:spLocks noGrp="1"/>
          </p:cNvSpPr>
          <p:nvPr>
            <p:ph type="body" idx="1" hasCustomPrompt="1"/>
          </p:nvPr>
        </p:nvSpPr>
        <p:spPr>
          <a:xfrm>
            <a:off x="632947" y="1981200"/>
            <a:ext cx="2946866"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 předlohy textu.</a:t>
            </a:r>
          </a:p>
        </p:txBody>
      </p:sp>
      <p:sp>
        <p:nvSpPr>
          <p:cNvPr id="16" name="Zástupný symbol pro text 3"/>
          <p:cNvSpPr>
            <a:spLocks noGrp="1"/>
          </p:cNvSpPr>
          <p:nvPr>
            <p:ph type="body" sz="half" idx="15" hasCustomPrompt="1"/>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textu.</a:t>
            </a:r>
          </a:p>
        </p:txBody>
      </p:sp>
      <p:sp>
        <p:nvSpPr>
          <p:cNvPr id="5" name="Zástupný symbol pro text 4"/>
          <p:cNvSpPr>
            <a:spLocks noGrp="1"/>
          </p:cNvSpPr>
          <p:nvPr>
            <p:ph type="body" sz="quarter" idx="3" hasCustomPrompt="1"/>
          </p:nvPr>
        </p:nvSpPr>
        <p:spPr>
          <a:xfrm>
            <a:off x="3883659" y="1981200"/>
            <a:ext cx="2936241"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 předlohy textů.</a:t>
            </a:r>
          </a:p>
        </p:txBody>
      </p:sp>
      <p:sp>
        <p:nvSpPr>
          <p:cNvPr id="19" name="Zástupný symbol pro text 3"/>
          <p:cNvSpPr>
            <a:spLocks noGrp="1"/>
          </p:cNvSpPr>
          <p:nvPr>
            <p:ph type="body" sz="half" idx="16" hasCustomPrompt="1"/>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textu.</a:t>
            </a:r>
          </a:p>
        </p:txBody>
      </p:sp>
      <p:sp>
        <p:nvSpPr>
          <p:cNvPr id="14" name="Zástupný symbol pro text 4"/>
          <p:cNvSpPr>
            <a:spLocks noGrp="1"/>
          </p:cNvSpPr>
          <p:nvPr>
            <p:ph type="body" sz="quarter" idx="13" hasCustomPrompt="1"/>
          </p:nvPr>
        </p:nvSpPr>
        <p:spPr>
          <a:xfrm>
            <a:off x="7124700" y="1981200"/>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 předlohy textů.</a:t>
            </a:r>
          </a:p>
        </p:txBody>
      </p:sp>
      <p:sp>
        <p:nvSpPr>
          <p:cNvPr id="20" name="Zástupný symbol pro text 3"/>
          <p:cNvSpPr>
            <a:spLocks noGrp="1"/>
          </p:cNvSpPr>
          <p:nvPr>
            <p:ph type="body" sz="half" idx="17" hasCustomPrompt="1"/>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textů.</a:t>
            </a:r>
          </a:p>
        </p:txBody>
      </p:sp>
      <p:cxnSp>
        <p:nvCxnSpPr>
          <p:cNvPr id="17" name="Přímá spojnice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3"/>
          <p:cNvSpPr>
            <a:spLocks noGrp="1"/>
          </p:cNvSpPr>
          <p:nvPr>
            <p:ph type="dt" sz="half" idx="10"/>
          </p:nvPr>
        </p:nvSpPr>
        <p:spPr/>
        <p:txBody>
          <a:bodyPr rtlCol="0"/>
          <a:lstStyle/>
          <a:p>
            <a:pPr rtl="0"/>
            <a:fld id="{A28C28BA-0C24-4322-9FD6-CC59D4C715F6}" type="datetime1">
              <a:rPr lang="cs-CZ" noProof="1" dirty="0" smtClean="0"/>
              <a:t>01.06.2025</a:t>
            </a:fld>
            <a:endParaRPr lang="cs-CZ" noProof="1"/>
          </a:p>
        </p:txBody>
      </p:sp>
      <p:sp>
        <p:nvSpPr>
          <p:cNvPr id="4"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lvl1pPr>
              <a:defRPr sz="4200"/>
            </a:lvl1pPr>
          </a:lstStyle>
          <a:p>
            <a:pPr rtl="0"/>
            <a:r>
              <a:rPr lang="cs-CZ" noProof="1"/>
              <a:t>Kliknutím můžete upravit styl předlohy nadpisů.</a:t>
            </a:r>
          </a:p>
        </p:txBody>
      </p:sp>
      <p:sp>
        <p:nvSpPr>
          <p:cNvPr id="3" name="Zástupný symbol pro text 2"/>
          <p:cNvSpPr>
            <a:spLocks noGrp="1"/>
          </p:cNvSpPr>
          <p:nvPr>
            <p:ph type="body" idx="1" hasCustomPrompt="1"/>
          </p:nvPr>
        </p:nvSpPr>
        <p:spPr>
          <a:xfrm>
            <a:off x="652463" y="4250949"/>
            <a:ext cx="2940050"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 předlohy textu.</a:t>
            </a:r>
          </a:p>
        </p:txBody>
      </p:sp>
      <p:sp>
        <p:nvSpPr>
          <p:cNvPr id="29" name="Zástupný symbol obrázku 2"/>
          <p:cNvSpPr>
            <a:spLocks noGrp="1" noChangeAspect="1"/>
          </p:cNvSpPr>
          <p:nvPr>
            <p:ph type="pic" idx="15" hasCustomPrompt="1"/>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1"/>
              <a:t>Po kliknutí na ikonu můžete přidat obrázek.</a:t>
            </a:r>
          </a:p>
        </p:txBody>
      </p:sp>
      <p:sp>
        <p:nvSpPr>
          <p:cNvPr id="22" name="Zástupný symbol pro text 3"/>
          <p:cNvSpPr>
            <a:spLocks noGrp="1"/>
          </p:cNvSpPr>
          <p:nvPr>
            <p:ph type="body" sz="half" idx="18" hasCustomPrompt="1"/>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textů.</a:t>
            </a:r>
          </a:p>
        </p:txBody>
      </p:sp>
      <p:sp>
        <p:nvSpPr>
          <p:cNvPr id="5" name="Zástupný symbol pro text 4"/>
          <p:cNvSpPr>
            <a:spLocks noGrp="1"/>
          </p:cNvSpPr>
          <p:nvPr>
            <p:ph type="body" sz="quarter" idx="3" hasCustomPrompt="1"/>
          </p:nvPr>
        </p:nvSpPr>
        <p:spPr>
          <a:xfrm>
            <a:off x="3889375" y="4250949"/>
            <a:ext cx="2930525"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 předlohy textů.</a:t>
            </a:r>
          </a:p>
        </p:txBody>
      </p:sp>
      <p:sp>
        <p:nvSpPr>
          <p:cNvPr id="30" name="Zástupný symbol obrázku 2"/>
          <p:cNvSpPr>
            <a:spLocks noGrp="1" noChangeAspect="1"/>
          </p:cNvSpPr>
          <p:nvPr>
            <p:ph type="pic" idx="21" hasCustomPrompt="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1"/>
              <a:t>Po kliknutí na ikonu můžete přidat obrázek.</a:t>
            </a:r>
          </a:p>
        </p:txBody>
      </p:sp>
      <p:sp>
        <p:nvSpPr>
          <p:cNvPr id="23" name="Zástupný symbol pro text 3"/>
          <p:cNvSpPr>
            <a:spLocks noGrp="1"/>
          </p:cNvSpPr>
          <p:nvPr>
            <p:ph type="body" sz="half" idx="19" hasCustomPrompt="1"/>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textu.</a:t>
            </a:r>
          </a:p>
        </p:txBody>
      </p:sp>
      <p:sp>
        <p:nvSpPr>
          <p:cNvPr id="14" name="Zástupný symbol pro text 4"/>
          <p:cNvSpPr>
            <a:spLocks noGrp="1"/>
          </p:cNvSpPr>
          <p:nvPr>
            <p:ph type="body" sz="quarter" idx="13" hasCustomPrompt="1"/>
          </p:nvPr>
        </p:nvSpPr>
        <p:spPr>
          <a:xfrm>
            <a:off x="7124700" y="4250949"/>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 předlohy textů.</a:t>
            </a:r>
          </a:p>
        </p:txBody>
      </p:sp>
      <p:sp>
        <p:nvSpPr>
          <p:cNvPr id="31" name="Zástupný symbol obrázku 2"/>
          <p:cNvSpPr>
            <a:spLocks noGrp="1" noChangeAspect="1"/>
          </p:cNvSpPr>
          <p:nvPr>
            <p:ph type="pic" idx="22" hasCustomPrompt="1"/>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1"/>
              <a:t>Po kliknutí na ikonu můžete přidat obrázek.</a:t>
            </a:r>
          </a:p>
        </p:txBody>
      </p:sp>
      <p:sp>
        <p:nvSpPr>
          <p:cNvPr id="24" name="Zástupný symbol pro text 3"/>
          <p:cNvSpPr>
            <a:spLocks noGrp="1"/>
          </p:cNvSpPr>
          <p:nvPr>
            <p:ph type="body" sz="half" idx="20" hasCustomPrompt="1"/>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 předlohy textu.</a:t>
            </a:r>
          </a:p>
        </p:txBody>
      </p:sp>
      <p:cxnSp>
        <p:nvCxnSpPr>
          <p:cNvPr id="17" name="Přímá spojnice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3"/>
          <p:cNvSpPr>
            <a:spLocks noGrp="1"/>
          </p:cNvSpPr>
          <p:nvPr>
            <p:ph type="dt" sz="half" idx="10"/>
          </p:nvPr>
        </p:nvSpPr>
        <p:spPr/>
        <p:txBody>
          <a:bodyPr rtlCol="0"/>
          <a:lstStyle/>
          <a:p>
            <a:pPr rtl="0"/>
            <a:fld id="{A054A8D1-D414-4E07-A008-04313291F34F}" type="datetime1">
              <a:rPr lang="cs-CZ" noProof="1" dirty="0" smtClean="0"/>
              <a:t>01.06.2025</a:t>
            </a:fld>
            <a:endParaRPr lang="cs-CZ" noProof="1"/>
          </a:p>
        </p:txBody>
      </p:sp>
      <p:sp>
        <p:nvSpPr>
          <p:cNvPr id="4"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1"/>
              <a:t>Kliknutím můžete upravit styl předlohy nadpisů.</a:t>
            </a:r>
          </a:p>
        </p:txBody>
      </p:sp>
      <p:sp>
        <p:nvSpPr>
          <p:cNvPr id="3" name="Zástupný symbol pro svislý text 2"/>
          <p:cNvSpPr>
            <a:spLocks noGrp="1"/>
          </p:cNvSpPr>
          <p:nvPr>
            <p:ph type="body" orient="vert" idx="1" hasCustomPrompt="1"/>
          </p:nvPr>
        </p:nvSpPr>
        <p:spPr/>
        <p:txBody>
          <a:bodyPr vert="eaVert" rtlCol="0" anchor="t" anchorCtr="0"/>
          <a:lstStyle/>
          <a:p>
            <a:pPr lvl="0" rtl="0"/>
            <a:r>
              <a:rPr lang="cs-CZ" noProof="1"/>
              <a:t>Kliknutím můžete upravit styl předlohy textů.</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4" name="Zástupný symbol pro datum 3"/>
          <p:cNvSpPr>
            <a:spLocks noGrp="1"/>
          </p:cNvSpPr>
          <p:nvPr>
            <p:ph type="dt" sz="half" idx="10"/>
          </p:nvPr>
        </p:nvSpPr>
        <p:spPr/>
        <p:txBody>
          <a:bodyPr rtlCol="0"/>
          <a:lstStyle/>
          <a:p>
            <a:pPr rtl="0"/>
            <a:fld id="{59337C13-3724-444B-8F03-53B57F0FC874}"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8304212" y="430213"/>
            <a:ext cx="1752601" cy="5826125"/>
          </a:xfrm>
        </p:spPr>
        <p:txBody>
          <a:bodyPr vert="eaVert" rtlCol="0" anchor="b" anchorCtr="0"/>
          <a:lstStyle/>
          <a:p>
            <a:pPr rtl="0"/>
            <a:r>
              <a:rPr lang="cs-CZ" noProof="1"/>
              <a:t>Kliknutím můžete upravit styl předlohy nadpisů.</a:t>
            </a:r>
          </a:p>
        </p:txBody>
      </p:sp>
      <p:sp>
        <p:nvSpPr>
          <p:cNvPr id="3" name="Zástupný symbol pro svislý text 2"/>
          <p:cNvSpPr>
            <a:spLocks noGrp="1"/>
          </p:cNvSpPr>
          <p:nvPr>
            <p:ph type="body" orient="vert" idx="1" hasCustomPrompt="1"/>
          </p:nvPr>
        </p:nvSpPr>
        <p:spPr>
          <a:xfrm>
            <a:off x="652463" y="887414"/>
            <a:ext cx="7423149" cy="5368924"/>
          </a:xfrm>
        </p:spPr>
        <p:txBody>
          <a:bodyPr vert="eaVert" rtlCol="0"/>
          <a:lstStyle/>
          <a:p>
            <a:pPr lvl="0" rtl="0"/>
            <a:r>
              <a:rPr lang="cs-CZ" noProof="1"/>
              <a:t>Kliknutím můžete upravit styl předlohy textů.</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4" name="Zástupný symbol pro datum 3"/>
          <p:cNvSpPr>
            <a:spLocks noGrp="1"/>
          </p:cNvSpPr>
          <p:nvPr>
            <p:ph type="dt" sz="half" idx="10"/>
          </p:nvPr>
        </p:nvSpPr>
        <p:spPr/>
        <p:txBody>
          <a:bodyPr rtlCol="0"/>
          <a:lstStyle/>
          <a:p>
            <a:pPr rtl="0"/>
            <a:fld id="{E5DFDD46-0F4D-4064-9A9A-2298BA9820C5}"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1"/>
              <a:t>Kliknutím můžete upravit styl předlohy nadpisů.</a:t>
            </a:r>
          </a:p>
        </p:txBody>
      </p:sp>
      <p:sp>
        <p:nvSpPr>
          <p:cNvPr id="3" name="Zástupný symbol pro obsah 2"/>
          <p:cNvSpPr>
            <a:spLocks noGrp="1"/>
          </p:cNvSpPr>
          <p:nvPr>
            <p:ph idx="1" hasCustomPrompt="1"/>
          </p:nvPr>
        </p:nvSpPr>
        <p:spPr/>
        <p:txBody>
          <a:bodyPr rtlCol="0"/>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4" name="Zástupný symbol pro datum 3"/>
          <p:cNvSpPr>
            <a:spLocks noGrp="1"/>
          </p:cNvSpPr>
          <p:nvPr>
            <p:ph type="dt" sz="half" idx="10"/>
          </p:nvPr>
        </p:nvSpPr>
        <p:spPr/>
        <p:txBody>
          <a:bodyPr rtlCol="0"/>
          <a:lstStyle/>
          <a:p>
            <a:pPr rtl="0"/>
            <a:fld id="{BD6C0EC4-EF58-40BD-8415-D902A99EEE78}"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6" y="2861733"/>
            <a:ext cx="8825657" cy="1915647"/>
          </a:xfrm>
        </p:spPr>
        <p:txBody>
          <a:bodyPr rtlCol="0" anchor="b"/>
          <a:lstStyle>
            <a:lvl1pPr algn="l">
              <a:defRPr sz="4000" b="0" cap="none"/>
            </a:lvl1pPr>
          </a:lstStyle>
          <a:p>
            <a:pPr rtl="0"/>
            <a:r>
              <a:rPr lang="cs-CZ" noProof="1"/>
              <a:t>Kliknutím můžete upravit styl předlohy nadpisů.</a:t>
            </a:r>
          </a:p>
        </p:txBody>
      </p:sp>
      <p:sp>
        <p:nvSpPr>
          <p:cNvPr id="3" name="Zástupný symbol pro text 2"/>
          <p:cNvSpPr>
            <a:spLocks noGrp="1"/>
          </p:cNvSpPr>
          <p:nvPr>
            <p:ph type="body" idx="1" hasCustomPrompt="1"/>
          </p:nvPr>
        </p:nvSpPr>
        <p:spPr>
          <a:xfrm>
            <a:off x="1154955" y="4777381"/>
            <a:ext cx="8825658" cy="860400"/>
          </a:xfrm>
        </p:spPr>
        <p:txBody>
          <a:bodyPr rtlCol="0"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1"/>
              <a:t>Kliknutím můžete upravit styly předlohy textu.</a:t>
            </a:r>
          </a:p>
        </p:txBody>
      </p:sp>
      <p:sp>
        <p:nvSpPr>
          <p:cNvPr id="4" name="Zástupný symbol pro datum 3"/>
          <p:cNvSpPr>
            <a:spLocks noGrp="1"/>
          </p:cNvSpPr>
          <p:nvPr>
            <p:ph type="dt" sz="half" idx="10"/>
          </p:nvPr>
        </p:nvSpPr>
        <p:spPr/>
        <p:txBody>
          <a:bodyPr rtlCol="0"/>
          <a:lstStyle/>
          <a:p>
            <a:pPr rtl="0"/>
            <a:fld id="{85108F8D-1DA1-46E7-BA29-3EC9032A5C48}" type="datetime1">
              <a:rPr lang="cs-CZ" noProof="1" dirty="0" smtClean="0"/>
              <a:t>01.06.2025</a:t>
            </a:fld>
            <a:endParaRPr lang="cs-CZ" noProof="1"/>
          </a:p>
        </p:txBody>
      </p:sp>
      <p:sp>
        <p:nvSpPr>
          <p:cNvPr id="5" name="Zástupný symbol pro zápatí 4"/>
          <p:cNvSpPr>
            <a:spLocks noGrp="1"/>
          </p:cNvSpPr>
          <p:nvPr>
            <p:ph type="ftr" sz="quarter" idx="11"/>
          </p:nvPr>
        </p:nvSpPr>
        <p:spPr/>
        <p:txBody>
          <a:bodyPr rtlCol="0"/>
          <a:lstStyle/>
          <a:p>
            <a:pPr rtl="0"/>
            <a:endParaRPr lang="cs-CZ" noProof="1"/>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1"/>
              <a:t>Kliknutím můžete upravit styl předlohy nadpisů.</a:t>
            </a:r>
          </a:p>
        </p:txBody>
      </p:sp>
      <p:sp>
        <p:nvSpPr>
          <p:cNvPr id="3" name="Zástupný symbol pro obsah 2"/>
          <p:cNvSpPr>
            <a:spLocks noGrp="1"/>
          </p:cNvSpPr>
          <p:nvPr>
            <p:ph sz="half" idx="1" hasCustomPrompt="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4" name="Zástupný symbol pro obsah 3"/>
          <p:cNvSpPr>
            <a:spLocks noGrp="1"/>
          </p:cNvSpPr>
          <p:nvPr>
            <p:ph sz="half" idx="2" hasCustomPrompt="1"/>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5" name="Zástupný symbol pro datum 4"/>
          <p:cNvSpPr>
            <a:spLocks noGrp="1"/>
          </p:cNvSpPr>
          <p:nvPr>
            <p:ph type="dt" sz="half" idx="10"/>
          </p:nvPr>
        </p:nvSpPr>
        <p:spPr/>
        <p:txBody>
          <a:bodyPr rtlCol="0"/>
          <a:lstStyle/>
          <a:p>
            <a:pPr rtl="0"/>
            <a:fld id="{0A66906C-0273-4948-B6AC-40129B578984}" type="datetime1">
              <a:rPr lang="cs-CZ" noProof="1" dirty="0" smtClean="0"/>
              <a:t>01.06.2025</a:t>
            </a:fld>
            <a:endParaRPr lang="cs-CZ" noProof="1"/>
          </a:p>
        </p:txBody>
      </p:sp>
      <p:sp>
        <p:nvSpPr>
          <p:cNvPr id="6" name="Zástupný symbol pro zápatí 5"/>
          <p:cNvSpPr>
            <a:spLocks noGrp="1"/>
          </p:cNvSpPr>
          <p:nvPr>
            <p:ph type="ftr" sz="quarter" idx="11"/>
          </p:nvPr>
        </p:nvSpPr>
        <p:spPr/>
        <p:txBody>
          <a:bodyPr rtlCol="0"/>
          <a:lstStyle/>
          <a:p>
            <a:pPr rtl="0"/>
            <a:endParaRPr lang="cs-CZ" noProof="1"/>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lvl1pPr>
              <a:defRPr/>
            </a:lvl1pPr>
          </a:lstStyle>
          <a:p>
            <a:pPr rtl="0"/>
            <a:r>
              <a:rPr lang="cs-CZ" noProof="1"/>
              <a:t>Kliknutím můžete upravit styl předlohy nadpisů.</a:t>
            </a:r>
          </a:p>
        </p:txBody>
      </p:sp>
      <p:sp>
        <p:nvSpPr>
          <p:cNvPr id="3" name="Zástupný symbol pro text 2"/>
          <p:cNvSpPr>
            <a:spLocks noGrp="1"/>
          </p:cNvSpPr>
          <p:nvPr>
            <p:ph type="body" idx="1" hasCustomPrompt="1"/>
          </p:nvPr>
        </p:nvSpPr>
        <p:spPr>
          <a:xfrm>
            <a:off x="1103313" y="1905000"/>
            <a:ext cx="4396338"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styly předlohy textu.</a:t>
            </a:r>
          </a:p>
        </p:txBody>
      </p:sp>
      <p:sp>
        <p:nvSpPr>
          <p:cNvPr id="4" name="Zástupný symbol pro obsah 3"/>
          <p:cNvSpPr>
            <a:spLocks noGrp="1"/>
          </p:cNvSpPr>
          <p:nvPr>
            <p:ph sz="half" idx="2" hasCustomPrompt="1"/>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5" name="Zástupný symbol pro text 4"/>
          <p:cNvSpPr>
            <a:spLocks noGrp="1"/>
          </p:cNvSpPr>
          <p:nvPr>
            <p:ph type="body" sz="quarter" idx="3" hasCustomPrompt="1"/>
          </p:nvPr>
        </p:nvSpPr>
        <p:spPr>
          <a:xfrm>
            <a:off x="5654495" y="1905000"/>
            <a:ext cx="439633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1"/>
              <a:t>Kliknutím můžete upravit styly předlohy textu.</a:t>
            </a:r>
          </a:p>
        </p:txBody>
      </p:sp>
      <p:sp>
        <p:nvSpPr>
          <p:cNvPr id="6" name="Zástupný symbol pro obsah 5"/>
          <p:cNvSpPr>
            <a:spLocks noGrp="1"/>
          </p:cNvSpPr>
          <p:nvPr>
            <p:ph sz="quarter" idx="4" hasCustomPrompt="1"/>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7" name="Zástupný symbol pro datum 6"/>
          <p:cNvSpPr>
            <a:spLocks noGrp="1"/>
          </p:cNvSpPr>
          <p:nvPr>
            <p:ph type="dt" sz="half" idx="10"/>
          </p:nvPr>
        </p:nvSpPr>
        <p:spPr/>
        <p:txBody>
          <a:bodyPr rtlCol="0"/>
          <a:lstStyle/>
          <a:p>
            <a:pPr rtl="0"/>
            <a:fld id="{2EAD62DF-642D-46D3-A6FD-3EE2ACD920C3}" type="datetime1">
              <a:rPr lang="cs-CZ" noProof="1" dirty="0" smtClean="0"/>
              <a:t>01.06.2025</a:t>
            </a:fld>
            <a:endParaRPr lang="cs-CZ" noProof="1"/>
          </a:p>
        </p:txBody>
      </p:sp>
      <p:sp>
        <p:nvSpPr>
          <p:cNvPr id="8" name="Zástupný symbol pro zápatí 7"/>
          <p:cNvSpPr>
            <a:spLocks noGrp="1"/>
          </p:cNvSpPr>
          <p:nvPr>
            <p:ph type="ftr" sz="quarter" idx="11"/>
          </p:nvPr>
        </p:nvSpPr>
        <p:spPr/>
        <p:txBody>
          <a:bodyPr rtlCol="0"/>
          <a:lstStyle/>
          <a:p>
            <a:pPr rtl="0"/>
            <a:endParaRPr lang="cs-CZ" noProof="1"/>
          </a:p>
        </p:txBody>
      </p:sp>
      <p:sp>
        <p:nvSpPr>
          <p:cNvPr id="9" name="Zástupný symbol pro číslo snímku 8"/>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1"/>
              <a:t>Kliknutím můžete upravit styl předlohy nadpisů.</a:t>
            </a:r>
          </a:p>
        </p:txBody>
      </p:sp>
      <p:sp>
        <p:nvSpPr>
          <p:cNvPr id="7" name="Zástupný symbol pro datum 2"/>
          <p:cNvSpPr>
            <a:spLocks noGrp="1"/>
          </p:cNvSpPr>
          <p:nvPr>
            <p:ph type="dt" sz="half" idx="10"/>
          </p:nvPr>
        </p:nvSpPr>
        <p:spPr/>
        <p:txBody>
          <a:bodyPr rtlCol="0"/>
          <a:lstStyle/>
          <a:p>
            <a:pPr rtl="0"/>
            <a:fld id="{6BEE03C5-8976-4CB8-832D-1C05172F8CF7}" type="datetime1">
              <a:rPr lang="cs-CZ" noProof="1" dirty="0" smtClean="0"/>
              <a:t>01.06.2025</a:t>
            </a:fld>
            <a:endParaRPr lang="cs-CZ" noProof="1"/>
          </a:p>
        </p:txBody>
      </p:sp>
      <p:sp>
        <p:nvSpPr>
          <p:cNvPr id="5" name="Zástupný symbol pro zápatí 3"/>
          <p:cNvSpPr>
            <a:spLocks noGrp="1"/>
          </p:cNvSpPr>
          <p:nvPr>
            <p:ph type="ftr" sz="quarter" idx="11"/>
          </p:nvPr>
        </p:nvSpPr>
        <p:spPr/>
        <p:txBody>
          <a:bodyPr rtlCol="0"/>
          <a:lstStyle/>
          <a:p>
            <a:pPr rtl="0"/>
            <a:endParaRPr lang="cs-CZ" noProof="1"/>
          </a:p>
        </p:txBody>
      </p:sp>
      <p:sp>
        <p:nvSpPr>
          <p:cNvPr id="6" name="Zástupný symbol pro číslo snímku 4"/>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7" name="Zástupný symbol pro datum 1"/>
          <p:cNvSpPr>
            <a:spLocks noGrp="1"/>
          </p:cNvSpPr>
          <p:nvPr>
            <p:ph type="dt" sz="half" idx="10"/>
          </p:nvPr>
        </p:nvSpPr>
        <p:spPr/>
        <p:txBody>
          <a:bodyPr rtlCol="0"/>
          <a:lstStyle/>
          <a:p>
            <a:pPr rtl="0"/>
            <a:fld id="{E5503D4F-4228-44F0-9690-6A212BB79AE7}" type="datetime1">
              <a:rPr lang="cs-CZ" noProof="1" dirty="0" smtClean="0"/>
              <a:t>01.06.2025</a:t>
            </a:fld>
            <a:endParaRPr lang="cs-CZ" noProof="1"/>
          </a:p>
        </p:txBody>
      </p:sp>
      <p:sp>
        <p:nvSpPr>
          <p:cNvPr id="5" name="Zástupný symbol pro zápatí 2"/>
          <p:cNvSpPr>
            <a:spLocks noGrp="1"/>
          </p:cNvSpPr>
          <p:nvPr>
            <p:ph type="ftr" sz="quarter" idx="11"/>
          </p:nvPr>
        </p:nvSpPr>
        <p:spPr/>
        <p:txBody>
          <a:bodyPr rtlCol="0"/>
          <a:lstStyle/>
          <a:p>
            <a:pPr rtl="0"/>
            <a:endParaRPr lang="cs-CZ" noProof="1"/>
          </a:p>
        </p:txBody>
      </p:sp>
      <p:sp>
        <p:nvSpPr>
          <p:cNvPr id="6" name="Zástupný symbol pro číslo snímku 3"/>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4" y="1447800"/>
            <a:ext cx="3401064" cy="1447800"/>
          </a:xfrm>
        </p:spPr>
        <p:txBody>
          <a:bodyPr rtlCol="0" anchor="b"/>
          <a:lstStyle>
            <a:lvl1pPr algn="l">
              <a:defRPr sz="2400" b="0"/>
            </a:lvl1pPr>
          </a:lstStyle>
          <a:p>
            <a:pPr rtl="0"/>
            <a:r>
              <a:rPr lang="cs-CZ" noProof="1"/>
              <a:t>Kliknutím můžete upravit styl předlohy nadpisů.</a:t>
            </a:r>
          </a:p>
        </p:txBody>
      </p:sp>
      <p:sp>
        <p:nvSpPr>
          <p:cNvPr id="3" name="Zástupný symbol pro obsah 2"/>
          <p:cNvSpPr>
            <a:spLocks noGrp="1"/>
          </p:cNvSpPr>
          <p:nvPr>
            <p:ph idx="1" hasCustomPrompt="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4" name="Zástupný symbol pro text 3"/>
          <p:cNvSpPr>
            <a:spLocks noGrp="1"/>
          </p:cNvSpPr>
          <p:nvPr>
            <p:ph type="body" sz="half" idx="2" hasCustomPrompt="1"/>
          </p:nvPr>
        </p:nvSpPr>
        <p:spPr>
          <a:xfrm>
            <a:off x="1154954"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styly předlohy textu.</a:t>
            </a:r>
          </a:p>
        </p:txBody>
      </p:sp>
      <p:sp>
        <p:nvSpPr>
          <p:cNvPr id="7" name="Zástupný symbol pro datum 4"/>
          <p:cNvSpPr>
            <a:spLocks noGrp="1"/>
          </p:cNvSpPr>
          <p:nvPr>
            <p:ph type="dt" sz="half" idx="10"/>
          </p:nvPr>
        </p:nvSpPr>
        <p:spPr/>
        <p:txBody>
          <a:bodyPr rtlCol="0"/>
          <a:lstStyle/>
          <a:p>
            <a:pPr rtl="0"/>
            <a:fld id="{C12147D1-0EB7-4089-AB06-21C76907E899}" type="datetime1">
              <a:rPr lang="cs-CZ" noProof="1" dirty="0" smtClean="0"/>
              <a:t>01.06.2025</a:t>
            </a:fld>
            <a:endParaRPr lang="cs-CZ" noProof="1"/>
          </a:p>
        </p:txBody>
      </p:sp>
      <p:sp>
        <p:nvSpPr>
          <p:cNvPr id="5" name="Zástupný symbol pro zápatí 5"/>
          <p:cNvSpPr>
            <a:spLocks noGrp="1"/>
          </p:cNvSpPr>
          <p:nvPr>
            <p:ph type="ftr" sz="quarter" idx="11"/>
          </p:nvPr>
        </p:nvSpPr>
        <p:spPr/>
        <p:txBody>
          <a:bodyPr rtlCol="0"/>
          <a:lstStyle/>
          <a:p>
            <a:pPr rtl="0"/>
            <a:endParaRPr lang="cs-CZ" noProof="1"/>
          </a:p>
        </p:txBody>
      </p:sp>
      <p:sp>
        <p:nvSpPr>
          <p:cNvPr id="6" name="Zástupný symbol pro číslo snímku 6"/>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3907" y="1854192"/>
            <a:ext cx="5092906" cy="1574808"/>
          </a:xfrm>
        </p:spPr>
        <p:txBody>
          <a:bodyPr rtlCol="0" anchor="b">
            <a:normAutofit/>
          </a:bodyPr>
          <a:lstStyle>
            <a:lvl1pPr algn="l">
              <a:defRPr sz="3600" b="0"/>
            </a:lvl1pPr>
          </a:lstStyle>
          <a:p>
            <a:pPr rtl="0"/>
            <a:r>
              <a:rPr lang="cs-CZ" noProof="1"/>
              <a:t>Kliknutím můžete upravit styl předlohy nadpisů.</a:t>
            </a:r>
          </a:p>
        </p:txBody>
      </p:sp>
      <p:sp>
        <p:nvSpPr>
          <p:cNvPr id="3" name="Zástupný symbol obrázku 2"/>
          <p:cNvSpPr>
            <a:spLocks noGrp="1" noChangeAspect="1"/>
          </p:cNvSpPr>
          <p:nvPr>
            <p:ph type="pic" idx="1" hasCustomPrompt="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1"/>
              <a:t>Po kliknutí na ikonu můžete přidat obrázek.</a:t>
            </a:r>
          </a:p>
        </p:txBody>
      </p:sp>
      <p:sp>
        <p:nvSpPr>
          <p:cNvPr id="4" name="Zástupný symbol pro text 3"/>
          <p:cNvSpPr>
            <a:spLocks noGrp="1"/>
          </p:cNvSpPr>
          <p:nvPr>
            <p:ph type="body" sz="half" idx="2" hasCustomPrompt="1"/>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1"/>
              <a:t>Kliknutím můžete upravit styly předlohy textu.</a:t>
            </a:r>
          </a:p>
        </p:txBody>
      </p:sp>
      <p:sp>
        <p:nvSpPr>
          <p:cNvPr id="5" name="Zástupný symbol pro datum 4"/>
          <p:cNvSpPr>
            <a:spLocks noGrp="1"/>
          </p:cNvSpPr>
          <p:nvPr>
            <p:ph type="dt" sz="half" idx="10"/>
          </p:nvPr>
        </p:nvSpPr>
        <p:spPr/>
        <p:txBody>
          <a:bodyPr rtlCol="0"/>
          <a:lstStyle/>
          <a:p>
            <a:pPr rtl="0"/>
            <a:fld id="{7DF6ADD0-2EAA-4992-B93B-C41E620F3EAE}" type="datetime1">
              <a:rPr lang="cs-CZ" noProof="1" dirty="0" smtClean="0"/>
              <a:t>01.06.2025</a:t>
            </a:fld>
            <a:endParaRPr lang="cs-CZ" noProof="1"/>
          </a:p>
        </p:txBody>
      </p:sp>
      <p:sp>
        <p:nvSpPr>
          <p:cNvPr id="6" name="Zástupný symbol pro zápatí 5"/>
          <p:cNvSpPr>
            <a:spLocks noGrp="1"/>
          </p:cNvSpPr>
          <p:nvPr>
            <p:ph type="ftr" sz="quarter" idx="11"/>
          </p:nvPr>
        </p:nvSpPr>
        <p:spPr/>
        <p:txBody>
          <a:bodyPr rtlCol="0"/>
          <a:lstStyle/>
          <a:p>
            <a:pPr rtl="0"/>
            <a:endParaRPr lang="cs-CZ" noProof="1"/>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1" dirty="0" smtClean="0"/>
              <a:t>‹#›</a:t>
            </a:fld>
            <a:endParaRPr lang="cs-CZ"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Obrázek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á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Obrázek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Obrázek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Zástupný symbol pro nadpis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cs-CZ" noProof="1"/>
              <a:t>Kliknutím můžete upravit styl předlohy nadpisů.</a:t>
            </a:r>
          </a:p>
        </p:txBody>
      </p:sp>
      <p:sp>
        <p:nvSpPr>
          <p:cNvPr id="3" name="Zástupný symbol pro text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cs-CZ" noProof="1"/>
              <a:t>Kliknutím můžete upravit styly předlohy textu.</a:t>
            </a:r>
          </a:p>
          <a:p>
            <a:pPr lvl="1" rtl="0"/>
            <a:r>
              <a:rPr lang="cs-CZ" noProof="1"/>
              <a:t>Druhá úroveň</a:t>
            </a:r>
          </a:p>
          <a:p>
            <a:pPr lvl="2" rtl="0"/>
            <a:r>
              <a:rPr lang="cs-CZ" noProof="1"/>
              <a:t>Třetí úroveň</a:t>
            </a:r>
          </a:p>
          <a:p>
            <a:pPr lvl="3" rtl="0"/>
            <a:r>
              <a:rPr lang="cs-CZ" noProof="1"/>
              <a:t>Čtvrtá úroveň</a:t>
            </a:r>
          </a:p>
          <a:p>
            <a:pPr lvl="4" rtl="0"/>
            <a:r>
              <a:rPr lang="cs-CZ" noProof="1"/>
              <a:t>Pátá úroveň</a:t>
            </a:r>
          </a:p>
        </p:txBody>
      </p:sp>
      <p:sp>
        <p:nvSpPr>
          <p:cNvPr id="4" name="Zástupný symbol pro datum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6FCBFD0E-96F0-4B88-8D98-6B72BBDC4936}" type="datetime1">
              <a:rPr lang="cs-CZ" noProof="1" dirty="0" smtClean="0"/>
              <a:t>01.06.2025</a:t>
            </a:fld>
            <a:endParaRPr lang="cs-CZ" noProof="1"/>
          </a:p>
        </p:txBody>
      </p:sp>
      <p:sp>
        <p:nvSpPr>
          <p:cNvPr id="5" name="Zástupný symbol pro zápatí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cs-CZ" noProof="1"/>
          </a:p>
        </p:txBody>
      </p:sp>
      <p:sp>
        <p:nvSpPr>
          <p:cNvPr id="6" name="Zástupný symbol pro číslo snímku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cs-CZ" noProof="1" dirty="0" smtClean="0"/>
              <a:t>‹#›</a:t>
            </a:fld>
            <a:endParaRPr lang="cs-CZ" noProof="1"/>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Obrázek 4" descr="řetězce">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736620" y="-203190"/>
            <a:ext cx="12191980" cy="6857990"/>
          </a:xfrm>
          <a:prstGeom prst="rect">
            <a:avLst/>
          </a:prstGeom>
        </p:spPr>
      </p:pic>
      <p:sp>
        <p:nvSpPr>
          <p:cNvPr id="2" name="Nadpis 1">
            <a:extLst>
              <a:ext uri="{FF2B5EF4-FFF2-40B4-BE49-F238E27FC236}">
                <a16:creationId xmlns:a16="http://schemas.microsoft.com/office/drawing/2014/main" id="{3D30D32A-359B-41BB-9746-2CF3A21EEFFC}"/>
              </a:ext>
            </a:extLst>
          </p:cNvPr>
          <p:cNvSpPr>
            <a:spLocks noGrp="1"/>
          </p:cNvSpPr>
          <p:nvPr>
            <p:ph type="ctrTitle"/>
          </p:nvPr>
        </p:nvSpPr>
        <p:spPr>
          <a:xfrm>
            <a:off x="1092324" y="1447800"/>
            <a:ext cx="9345487" cy="3329581"/>
          </a:xfrm>
        </p:spPr>
        <p:txBody>
          <a:bodyPr rtlCol="0">
            <a:normAutofit/>
          </a:bodyPr>
          <a:lstStyle/>
          <a:p>
            <a:pPr rtl="0"/>
            <a:r>
              <a:rPr lang="cs-CZ" sz="4800" b="1" noProof="1"/>
              <a:t>SOCIÁLNÍ SÍTĚ A JEJICH VLIV NA DĚTI A DOSPÍVAJÍCÍ</a:t>
            </a:r>
          </a:p>
        </p:txBody>
      </p:sp>
      <p:sp>
        <p:nvSpPr>
          <p:cNvPr id="3" name="Podnadpis 2">
            <a:extLst>
              <a:ext uri="{FF2B5EF4-FFF2-40B4-BE49-F238E27FC236}">
                <a16:creationId xmlns:a16="http://schemas.microsoft.com/office/drawing/2014/main" id="{B4CA222A-88BC-48F4-9AE8-2115B7D1E6DC}"/>
              </a:ext>
            </a:extLst>
          </p:cNvPr>
          <p:cNvSpPr>
            <a:spLocks noGrp="1"/>
          </p:cNvSpPr>
          <p:nvPr>
            <p:ph type="subTitle" idx="1"/>
          </p:nvPr>
        </p:nvSpPr>
        <p:spPr>
          <a:xfrm>
            <a:off x="1154955" y="4902072"/>
            <a:ext cx="8825658" cy="861420"/>
          </a:xfrm>
        </p:spPr>
        <p:txBody>
          <a:bodyPr rtlCol="0">
            <a:normAutofit fontScale="92500" lnSpcReduction="10000"/>
          </a:bodyPr>
          <a:lstStyle/>
          <a:p>
            <a:pPr rtl="0"/>
            <a:r>
              <a:rPr lang="cs-CZ" sz="2400" b="1" cap="none" spc="200" noProof="1"/>
              <a:t>MUDr. David KOLOUCH</a:t>
            </a:r>
          </a:p>
          <a:p>
            <a:pPr rtl="0"/>
            <a:r>
              <a:rPr lang="cs-CZ" sz="2400" b="1" cap="none" spc="200" noProof="1"/>
              <a:t>Dětská psychiatrická klinika FNM a 2.LF UK</a:t>
            </a:r>
          </a:p>
        </p:txBody>
      </p:sp>
      <p:sp>
        <p:nvSpPr>
          <p:cNvPr id="20" name="Obdélník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193000927"/>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Teorie sociálního srovnávání</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435395"/>
            <a:ext cx="10481620" cy="2308324"/>
          </a:xfrm>
          <a:prstGeom prst="rect">
            <a:avLst/>
          </a:prstGeom>
          <a:noFill/>
        </p:spPr>
        <p:txBody>
          <a:bodyPr wrap="square" rtlCol="0">
            <a:spAutoFit/>
          </a:bodyPr>
          <a:lstStyle/>
          <a:p>
            <a:pPr marL="285750" indent="-285750">
              <a:buFont typeface="Arial" panose="020B0604020202020204" pitchFamily="34" charset="0"/>
              <a:buChar char="•"/>
            </a:pPr>
            <a:r>
              <a:rPr lang="cs-CZ" sz="2400" dirty="0"/>
              <a:t>proces získávání informací o sobě samých a o lidech kolem nás, následné posuzování těchto informací ve vztahu k nám samým</a:t>
            </a:r>
          </a:p>
          <a:p>
            <a:endParaRPr lang="cs-CZ" sz="2400" dirty="0"/>
          </a:p>
          <a:p>
            <a:pPr marL="285750" indent="-285750">
              <a:buFont typeface="Arial" panose="020B0604020202020204" pitchFamily="34" charset="0"/>
              <a:buChar char="•"/>
            </a:pPr>
            <a:r>
              <a:rPr lang="cs-CZ" sz="2400" dirty="0"/>
              <a:t>Srovnání směrem 	</a:t>
            </a:r>
            <a:r>
              <a:rPr lang="cs-CZ" sz="2400" b="1" dirty="0"/>
              <a:t>nahoru (</a:t>
            </a:r>
            <a:r>
              <a:rPr lang="cs-CZ" sz="2400" b="1" dirty="0" err="1"/>
              <a:t>upward</a:t>
            </a:r>
            <a:r>
              <a:rPr lang="cs-CZ" sz="2400" b="1" dirty="0"/>
              <a:t> </a:t>
            </a:r>
            <a:r>
              <a:rPr lang="cs-CZ" sz="2400" b="1" dirty="0" err="1"/>
              <a:t>comparison</a:t>
            </a:r>
            <a:r>
              <a:rPr lang="cs-CZ" sz="2400" b="1" dirty="0"/>
              <a:t>) </a:t>
            </a:r>
            <a:br>
              <a:rPr lang="cs-CZ" sz="2400" b="1" dirty="0"/>
            </a:br>
            <a:r>
              <a:rPr lang="cs-CZ" sz="2400" b="1" dirty="0"/>
              <a:t>							dolů (</a:t>
            </a:r>
            <a:r>
              <a:rPr lang="cs-CZ" sz="2400" b="1" dirty="0" err="1"/>
              <a:t>downward</a:t>
            </a:r>
            <a:r>
              <a:rPr lang="cs-CZ" sz="2400" b="1" dirty="0"/>
              <a:t> </a:t>
            </a:r>
            <a:r>
              <a:rPr lang="cs-CZ" sz="2400" b="1" dirty="0" err="1"/>
              <a:t>comparison</a:t>
            </a:r>
            <a:r>
              <a:rPr lang="cs-CZ" sz="2400" b="1" dirty="0"/>
              <a:t>)</a:t>
            </a:r>
          </a:p>
          <a:p>
            <a:pPr marL="285750" indent="-285750">
              <a:buFont typeface="Arial" panose="020B0604020202020204" pitchFamily="34" charset="0"/>
              <a:buChar char="•"/>
            </a:pPr>
            <a:endParaRPr lang="cs-CZ" sz="2400" dirty="0"/>
          </a:p>
        </p:txBody>
      </p:sp>
      <p:pic>
        <p:nvPicPr>
          <p:cNvPr id="6" name="Obrázek 5">
            <a:extLst>
              <a:ext uri="{FF2B5EF4-FFF2-40B4-BE49-F238E27FC236}">
                <a16:creationId xmlns:a16="http://schemas.microsoft.com/office/drawing/2014/main" id="{31B28C5E-B569-49F4-9E90-9E5C96EB029F}"/>
              </a:ext>
            </a:extLst>
          </p:cNvPr>
          <p:cNvPicPr>
            <a:picLocks noChangeAspect="1"/>
          </p:cNvPicPr>
          <p:nvPr/>
        </p:nvPicPr>
        <p:blipFill>
          <a:blip r:embed="rId3"/>
          <a:stretch>
            <a:fillRect/>
          </a:stretch>
        </p:blipFill>
        <p:spPr>
          <a:xfrm>
            <a:off x="690863" y="3636819"/>
            <a:ext cx="4853377" cy="2660769"/>
          </a:xfrm>
          <a:prstGeom prst="rect">
            <a:avLst/>
          </a:prstGeom>
        </p:spPr>
      </p:pic>
      <p:pic>
        <p:nvPicPr>
          <p:cNvPr id="8" name="Obrázek 7">
            <a:extLst>
              <a:ext uri="{FF2B5EF4-FFF2-40B4-BE49-F238E27FC236}">
                <a16:creationId xmlns:a16="http://schemas.microsoft.com/office/drawing/2014/main" id="{55B4FC76-94BC-4626-B601-0BC1B4B06DEF}"/>
              </a:ext>
            </a:extLst>
          </p:cNvPr>
          <p:cNvPicPr>
            <a:picLocks noChangeAspect="1"/>
          </p:cNvPicPr>
          <p:nvPr/>
        </p:nvPicPr>
        <p:blipFill>
          <a:blip r:embed="rId4"/>
          <a:stretch>
            <a:fillRect/>
          </a:stretch>
        </p:blipFill>
        <p:spPr>
          <a:xfrm>
            <a:off x="6405999" y="3636819"/>
            <a:ext cx="5095138" cy="2668075"/>
          </a:xfrm>
          <a:prstGeom prst="rect">
            <a:avLst/>
          </a:prstGeom>
        </p:spPr>
      </p:pic>
      <p:sp>
        <p:nvSpPr>
          <p:cNvPr id="9" name="TextovéPole 8">
            <a:extLst>
              <a:ext uri="{FF2B5EF4-FFF2-40B4-BE49-F238E27FC236}">
                <a16:creationId xmlns:a16="http://schemas.microsoft.com/office/drawing/2014/main" id="{BDC0D3E4-2FBC-4DEF-AAA5-9643FE221AE2}"/>
              </a:ext>
            </a:extLst>
          </p:cNvPr>
          <p:cNvSpPr txBox="1"/>
          <p:nvPr/>
        </p:nvSpPr>
        <p:spPr>
          <a:xfrm>
            <a:off x="1371600" y="6442815"/>
            <a:ext cx="10820400" cy="369332"/>
          </a:xfrm>
          <a:prstGeom prst="rect">
            <a:avLst/>
          </a:prstGeom>
          <a:noFill/>
        </p:spPr>
        <p:txBody>
          <a:bodyPr wrap="square">
            <a:spAutoFit/>
          </a:bodyPr>
          <a:lstStyle/>
          <a:p>
            <a:pPr algn="r"/>
            <a:r>
              <a:rPr lang="en-US" sz="1800" dirty="0"/>
              <a:t>Morse, </a:t>
            </a:r>
            <a:r>
              <a:rPr lang="en-US" sz="1800" dirty="0" err="1"/>
              <a:t>Gergen</a:t>
            </a:r>
            <a:r>
              <a:rPr lang="cs-CZ" dirty="0"/>
              <a:t>: </a:t>
            </a:r>
            <a:r>
              <a:rPr lang="en-US" sz="1800" dirty="0"/>
              <a:t>Social comparison, self-consistency, and the concept of self</a:t>
            </a:r>
            <a:r>
              <a:rPr lang="cs-CZ" sz="1800" dirty="0"/>
              <a:t>, </a:t>
            </a:r>
            <a:r>
              <a:rPr lang="en-US" sz="1800" dirty="0"/>
              <a:t>1970</a:t>
            </a:r>
            <a:endParaRPr lang="cs-CZ" sz="1800" dirty="0"/>
          </a:p>
        </p:txBody>
      </p:sp>
    </p:spTree>
    <p:extLst>
      <p:ext uri="{BB962C8B-B14F-4D97-AF65-F5344CB8AC3E}">
        <p14:creationId xmlns:p14="http://schemas.microsoft.com/office/powerpoint/2010/main" val="271515315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Teorie sociálního srovnávání</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331152"/>
            <a:ext cx="10481620" cy="2308324"/>
          </a:xfrm>
          <a:prstGeom prst="rect">
            <a:avLst/>
          </a:prstGeom>
          <a:noFill/>
        </p:spPr>
        <p:txBody>
          <a:bodyPr wrap="square" rtlCol="0">
            <a:spAutoFit/>
          </a:bodyPr>
          <a:lstStyle/>
          <a:p>
            <a:pPr marL="285750" indent="-285750">
              <a:buFont typeface="Arial" panose="020B0604020202020204" pitchFamily="34" charset="0"/>
              <a:buChar char="•"/>
            </a:pPr>
            <a:r>
              <a:rPr lang="cs-CZ" sz="2400" b="1" dirty="0" err="1"/>
              <a:t>Mussweilerův</a:t>
            </a:r>
            <a:r>
              <a:rPr lang="cs-CZ" sz="2400" b="1" dirty="0"/>
              <a:t> model selektivní dostupnosti</a:t>
            </a:r>
          </a:p>
          <a:p>
            <a:pPr marL="742950" lvl="1" indent="-285750">
              <a:buFont typeface="Arial" panose="020B0604020202020204" pitchFamily="34" charset="0"/>
              <a:buChar char="•"/>
            </a:pPr>
            <a:r>
              <a:rPr lang="cs-CZ" sz="2400" dirty="0"/>
              <a:t>při zacílení na hledání </a:t>
            </a:r>
            <a:r>
              <a:rPr lang="cs-CZ" sz="2400" b="1" dirty="0"/>
              <a:t>podobností</a:t>
            </a:r>
            <a:r>
              <a:rPr lang="cs-CZ" sz="2400" dirty="0"/>
              <a:t> dojde k </a:t>
            </a:r>
            <a:r>
              <a:rPr lang="cs-CZ" sz="2400" b="1" dirty="0"/>
              <a:t>asimilaci rozdílů</a:t>
            </a:r>
          </a:p>
          <a:p>
            <a:pPr lvl="2"/>
            <a:r>
              <a:rPr lang="cs-CZ" sz="2400" b="1" dirty="0"/>
              <a:t>a posunu sebehodnocení směrem ke srovnávanému cíli</a:t>
            </a:r>
          </a:p>
          <a:p>
            <a:pPr lvl="2"/>
            <a:endParaRPr lang="cs-CZ" sz="2400" b="1" dirty="0"/>
          </a:p>
          <a:p>
            <a:pPr marL="742950" lvl="1" indent="-285750">
              <a:buFont typeface="Arial" panose="020B0604020202020204" pitchFamily="34" charset="0"/>
              <a:buChar char="•"/>
            </a:pPr>
            <a:r>
              <a:rPr lang="cs-CZ" sz="2400" dirty="0"/>
              <a:t>při zacílení na hledání </a:t>
            </a:r>
            <a:r>
              <a:rPr lang="cs-CZ" sz="2400" b="1" dirty="0"/>
              <a:t>rozdílů</a:t>
            </a:r>
            <a:r>
              <a:rPr lang="cs-CZ" sz="2400" dirty="0"/>
              <a:t> dojde k </a:t>
            </a:r>
            <a:r>
              <a:rPr lang="cs-CZ" sz="2400" b="1" dirty="0"/>
              <a:t>prohloubení kontrastu</a:t>
            </a:r>
          </a:p>
          <a:p>
            <a:pPr lvl="2"/>
            <a:r>
              <a:rPr lang="cs-CZ" sz="2400" b="1" dirty="0"/>
              <a:t>a posunu sebehodnocení směrem od srovnávaného cíle</a:t>
            </a:r>
          </a:p>
        </p:txBody>
      </p:sp>
      <p:sp>
        <p:nvSpPr>
          <p:cNvPr id="7" name="TextovéPole 6">
            <a:extLst>
              <a:ext uri="{FF2B5EF4-FFF2-40B4-BE49-F238E27FC236}">
                <a16:creationId xmlns:a16="http://schemas.microsoft.com/office/drawing/2014/main" id="{8740046C-51D4-46D0-9943-F14E967427FF}"/>
              </a:ext>
            </a:extLst>
          </p:cNvPr>
          <p:cNvSpPr txBox="1"/>
          <p:nvPr/>
        </p:nvSpPr>
        <p:spPr>
          <a:xfrm>
            <a:off x="0" y="6442815"/>
            <a:ext cx="12192000" cy="369332"/>
          </a:xfrm>
          <a:prstGeom prst="rect">
            <a:avLst/>
          </a:prstGeom>
          <a:noFill/>
        </p:spPr>
        <p:txBody>
          <a:bodyPr wrap="square">
            <a:spAutoFit/>
          </a:bodyPr>
          <a:lstStyle/>
          <a:p>
            <a:pPr algn="r"/>
            <a:r>
              <a:rPr lang="en-US" sz="1800" dirty="0" err="1"/>
              <a:t>Mussweiler</a:t>
            </a:r>
            <a:r>
              <a:rPr lang="en-US" sz="1800" dirty="0"/>
              <a:t> </a:t>
            </a:r>
            <a:r>
              <a:rPr lang="cs-CZ" sz="1800" dirty="0"/>
              <a:t>et al</a:t>
            </a:r>
            <a:r>
              <a:rPr lang="en-US" sz="1800" dirty="0"/>
              <a:t>.</a:t>
            </a:r>
            <a:r>
              <a:rPr lang="cs-CZ" sz="1800" dirty="0"/>
              <a:t>:</a:t>
            </a:r>
            <a:r>
              <a:rPr lang="en-US" sz="1800" dirty="0"/>
              <a:t> The ups and downs of social comparison: mechanisms of assimilation and contrast</a:t>
            </a:r>
            <a:r>
              <a:rPr lang="cs-CZ" sz="1800" dirty="0"/>
              <a:t>, </a:t>
            </a:r>
            <a:r>
              <a:rPr lang="en-US" sz="1800" dirty="0"/>
              <a:t>2004</a:t>
            </a:r>
            <a:endParaRPr lang="cs-CZ" sz="1800" dirty="0"/>
          </a:p>
        </p:txBody>
      </p:sp>
      <p:pic>
        <p:nvPicPr>
          <p:cNvPr id="4" name="Obrázek 3" descr="Obsah obrázku osoba, sport, Fyzická zdatnost, Loket&#10;&#10;Obsah vygenerovaný umělou inteligencí může být nesprávný.">
            <a:extLst>
              <a:ext uri="{FF2B5EF4-FFF2-40B4-BE49-F238E27FC236}">
                <a16:creationId xmlns:a16="http://schemas.microsoft.com/office/drawing/2014/main" id="{78ECDFF7-378E-517F-1918-18327F5CAED7}"/>
              </a:ext>
            </a:extLst>
          </p:cNvPr>
          <p:cNvPicPr>
            <a:picLocks noChangeAspect="1"/>
          </p:cNvPicPr>
          <p:nvPr/>
        </p:nvPicPr>
        <p:blipFill>
          <a:blip r:embed="rId3"/>
          <a:srcRect b="34638"/>
          <a:stretch/>
        </p:blipFill>
        <p:spPr>
          <a:xfrm>
            <a:off x="4330209" y="3761058"/>
            <a:ext cx="3531581" cy="2308324"/>
          </a:xfrm>
          <a:prstGeom prst="rect">
            <a:avLst/>
          </a:prstGeom>
        </p:spPr>
      </p:pic>
    </p:spTree>
    <p:extLst>
      <p:ext uri="{BB962C8B-B14F-4D97-AF65-F5344CB8AC3E}">
        <p14:creationId xmlns:p14="http://schemas.microsoft.com/office/powerpoint/2010/main" val="359289301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Teorie sociálního srovnávání</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331152"/>
            <a:ext cx="10481620" cy="4524315"/>
          </a:xfrm>
          <a:prstGeom prst="rect">
            <a:avLst/>
          </a:prstGeom>
          <a:noFill/>
        </p:spPr>
        <p:txBody>
          <a:bodyPr wrap="square" rtlCol="0">
            <a:spAutoFit/>
          </a:bodyPr>
          <a:lstStyle/>
          <a:p>
            <a:pPr marL="285750" indent="-285750">
              <a:buFont typeface="Arial" panose="020B0604020202020204" pitchFamily="34" charset="0"/>
              <a:buChar char="•"/>
            </a:pPr>
            <a:r>
              <a:rPr lang="cs-CZ" sz="2400" dirty="0"/>
              <a:t>To, zda se zaměříme na hledání podobností či rozdílů záleží </a:t>
            </a:r>
            <a:br>
              <a:rPr lang="cs-CZ" sz="2400" dirty="0"/>
            </a:br>
            <a:r>
              <a:rPr lang="cs-CZ" sz="2400" dirty="0"/>
              <a:t>na </a:t>
            </a:r>
            <a:r>
              <a:rPr lang="cs-CZ" sz="2400" b="1" dirty="0"/>
              <a:t>celkovém zhodnocení relevance a podobnosti u několika významných charakteristik </a:t>
            </a:r>
            <a:r>
              <a:rPr lang="cs-CZ" sz="2400" dirty="0"/>
              <a:t>srovnávaných subjektů. </a:t>
            </a:r>
          </a:p>
          <a:p>
            <a:pPr marL="285750" indent="-285750">
              <a:buFont typeface="Arial" panose="020B0604020202020204" pitchFamily="34" charset="0"/>
              <a:buChar char="•"/>
            </a:pPr>
            <a:endParaRPr lang="cs-CZ" sz="2400" b="1" dirty="0"/>
          </a:p>
          <a:p>
            <a:pPr marL="285750" indent="-285750">
              <a:buFont typeface="Arial" panose="020B0604020202020204" pitchFamily="34" charset="0"/>
              <a:buChar char="•"/>
            </a:pPr>
            <a:r>
              <a:rPr lang="cs-CZ" sz="2400" dirty="0"/>
              <a:t>Sociální sítě poskytují </a:t>
            </a:r>
            <a:r>
              <a:rPr lang="cs-CZ" sz="2400" b="1" dirty="0"/>
              <a:t>spoustu příležitostí pro srovnávání</a:t>
            </a:r>
            <a:r>
              <a:rPr lang="cs-CZ" sz="2400" dirty="0"/>
              <a:t>.</a:t>
            </a:r>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dirty="0"/>
              <a:t>Vzhledem k tendenci prezentovat se na sítích v tom nejlepším světle, nabízí sociální sítě především </a:t>
            </a:r>
            <a:r>
              <a:rPr lang="cs-CZ" sz="2400" b="1" dirty="0"/>
              <a:t>příležitosti pro srovnávání se směrem nahoru.</a:t>
            </a:r>
          </a:p>
          <a:p>
            <a:pPr marL="285750" indent="-285750">
              <a:buFont typeface="Arial" panose="020B0604020202020204" pitchFamily="34" charset="0"/>
              <a:buChar char="•"/>
            </a:pPr>
            <a:endParaRPr lang="cs-CZ" sz="2400" b="1" dirty="0"/>
          </a:p>
          <a:p>
            <a:pPr marL="285750" indent="-285750">
              <a:buFont typeface="Arial" panose="020B0604020202020204" pitchFamily="34" charset="0"/>
              <a:buChar char="•"/>
            </a:pPr>
            <a:r>
              <a:rPr lang="cs-CZ" sz="2400" dirty="0"/>
              <a:t>Přirozeně tak dochází k </a:t>
            </a:r>
            <a:r>
              <a:rPr lang="cs-CZ" sz="2400" b="1" dirty="0"/>
              <a:t>posunu směrem k uměle vytvořenému vyššímu standardu.</a:t>
            </a:r>
          </a:p>
        </p:txBody>
      </p:sp>
      <p:sp>
        <p:nvSpPr>
          <p:cNvPr id="7" name="TextovéPole 6">
            <a:extLst>
              <a:ext uri="{FF2B5EF4-FFF2-40B4-BE49-F238E27FC236}">
                <a16:creationId xmlns:a16="http://schemas.microsoft.com/office/drawing/2014/main" id="{8740046C-51D4-46D0-9943-F14E967427FF}"/>
              </a:ext>
            </a:extLst>
          </p:cNvPr>
          <p:cNvSpPr txBox="1"/>
          <p:nvPr/>
        </p:nvSpPr>
        <p:spPr>
          <a:xfrm>
            <a:off x="0" y="6442815"/>
            <a:ext cx="12192000" cy="369332"/>
          </a:xfrm>
          <a:prstGeom prst="rect">
            <a:avLst/>
          </a:prstGeom>
          <a:noFill/>
        </p:spPr>
        <p:txBody>
          <a:bodyPr wrap="square">
            <a:spAutoFit/>
          </a:bodyPr>
          <a:lstStyle/>
          <a:p>
            <a:pPr algn="r"/>
            <a:r>
              <a:rPr lang="en-US" sz="1800" dirty="0" err="1"/>
              <a:t>Mussweiler</a:t>
            </a:r>
            <a:r>
              <a:rPr lang="en-US" sz="1800" dirty="0"/>
              <a:t> </a:t>
            </a:r>
            <a:r>
              <a:rPr lang="cs-CZ" sz="1800" dirty="0"/>
              <a:t>et al</a:t>
            </a:r>
            <a:r>
              <a:rPr lang="en-US" sz="1800" dirty="0"/>
              <a:t>.</a:t>
            </a:r>
            <a:r>
              <a:rPr lang="cs-CZ" sz="1800" dirty="0"/>
              <a:t>:</a:t>
            </a:r>
            <a:r>
              <a:rPr lang="en-US" sz="1800" dirty="0"/>
              <a:t> The ups and downs of social comparison: mechanisms of assimilation and contrast</a:t>
            </a:r>
            <a:r>
              <a:rPr lang="cs-CZ" sz="1800" dirty="0"/>
              <a:t>, </a:t>
            </a:r>
            <a:r>
              <a:rPr lang="en-US" sz="1800" dirty="0"/>
              <a:t>2004</a:t>
            </a:r>
            <a:endParaRPr lang="cs-CZ" sz="1800" dirty="0"/>
          </a:p>
        </p:txBody>
      </p:sp>
    </p:spTree>
    <p:extLst>
      <p:ext uri="{BB962C8B-B14F-4D97-AF65-F5344CB8AC3E}">
        <p14:creationId xmlns:p14="http://schemas.microsoft.com/office/powerpoint/2010/main" val="326000628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FOMO – strach z promeškání</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331152"/>
            <a:ext cx="10481620" cy="4154984"/>
          </a:xfrm>
          <a:prstGeom prst="rect">
            <a:avLst/>
          </a:prstGeom>
          <a:noFill/>
        </p:spPr>
        <p:txBody>
          <a:bodyPr wrap="square" rtlCol="0">
            <a:spAutoFit/>
          </a:bodyPr>
          <a:lstStyle/>
          <a:p>
            <a:pPr marL="285750" indent="-285750">
              <a:buFont typeface="Arial" panose="020B0604020202020204" pitchFamily="34" charset="0"/>
              <a:buChar char="•"/>
            </a:pPr>
            <a:r>
              <a:rPr lang="cs-CZ" sz="2400" dirty="0"/>
              <a:t>Obavy z toho, že </a:t>
            </a:r>
            <a:r>
              <a:rPr lang="cs-CZ" sz="2400" b="1" dirty="0"/>
              <a:t>ostatní by mohli mít obohacující zážitky, kterých se my sami nezúčastníme.</a:t>
            </a:r>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dirty="0"/>
              <a:t>Vyznačuje se </a:t>
            </a:r>
            <a:r>
              <a:rPr lang="cs-CZ" sz="2400" b="1" dirty="0"/>
              <a:t>touhou jedince být neustále ve spojení s tím, co dělají ostatní.</a:t>
            </a:r>
          </a:p>
          <a:p>
            <a:pPr marL="285750" indent="-285750">
              <a:buFont typeface="Arial" panose="020B0604020202020204" pitchFamily="34" charset="0"/>
              <a:buChar char="•"/>
            </a:pPr>
            <a:endParaRPr lang="cs-CZ" sz="2400" b="1" dirty="0"/>
          </a:p>
          <a:p>
            <a:pPr marL="285750" indent="-285750">
              <a:buFont typeface="Arial" panose="020B0604020202020204" pitchFamily="34" charset="0"/>
              <a:buChar char="•"/>
            </a:pPr>
            <a:r>
              <a:rPr lang="cs-CZ" sz="2400" dirty="0"/>
              <a:t>Spojeno s nárůstem depresivního prožívání, únavy, stresu a zhoršením spánku (</a:t>
            </a:r>
            <a:r>
              <a:rPr lang="cs-CZ" sz="2400" dirty="0" err="1"/>
              <a:t>Baker</a:t>
            </a:r>
            <a:r>
              <a:rPr lang="cs-CZ" sz="2400" dirty="0"/>
              <a:t>, </a:t>
            </a:r>
            <a:r>
              <a:rPr lang="cs-CZ" sz="2400" dirty="0" err="1"/>
              <a:t>Milyavskaya</a:t>
            </a:r>
            <a:r>
              <a:rPr lang="cs-CZ" sz="2400" dirty="0"/>
              <a:t>)</a:t>
            </a:r>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dirty="0"/>
              <a:t>Spojeno s vyšší frekvencí používání sociálních sítí nebo s pozdějším rozvojem problematického užívání sociálních sítí (</a:t>
            </a:r>
            <a:r>
              <a:rPr lang="cs-CZ" sz="2400" dirty="0" err="1"/>
              <a:t>Elhai</a:t>
            </a:r>
            <a:r>
              <a:rPr lang="cs-CZ" sz="2400" dirty="0"/>
              <a:t>, </a:t>
            </a:r>
            <a:r>
              <a:rPr lang="cs-CZ" sz="2400" dirty="0" err="1"/>
              <a:t>Oberst</a:t>
            </a:r>
            <a:r>
              <a:rPr lang="cs-CZ" sz="2400" dirty="0"/>
              <a:t>)</a:t>
            </a:r>
          </a:p>
        </p:txBody>
      </p:sp>
    </p:spTree>
    <p:extLst>
      <p:ext uri="{BB962C8B-B14F-4D97-AF65-F5344CB8AC3E}">
        <p14:creationId xmlns:p14="http://schemas.microsoft.com/office/powerpoint/2010/main" val="312440699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Problematické užívání soc. sítí</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435395"/>
            <a:ext cx="10481620" cy="5262979"/>
          </a:xfrm>
          <a:prstGeom prst="rect">
            <a:avLst/>
          </a:prstGeom>
          <a:noFill/>
        </p:spPr>
        <p:txBody>
          <a:bodyPr wrap="square" rtlCol="0">
            <a:spAutoFit/>
          </a:bodyPr>
          <a:lstStyle/>
          <a:p>
            <a:pPr marL="342900" indent="-342900">
              <a:buFont typeface="Wingdings" panose="05000000000000000000" pitchFamily="2" charset="2"/>
              <a:buChar char="§"/>
            </a:pPr>
            <a:r>
              <a:rPr lang="cs-CZ" sz="2400" dirty="0"/>
              <a:t>Komplexní termín zahrnující více než jen mnoho času stráveného</a:t>
            </a:r>
            <a:br>
              <a:rPr lang="cs-CZ" sz="2400" dirty="0"/>
            </a:br>
            <a:r>
              <a:rPr lang="cs-CZ" sz="2400" dirty="0"/>
              <a:t>na sociálních sítích. (</a:t>
            </a:r>
            <a:r>
              <a:rPr lang="cs-CZ" sz="2400" dirty="0" err="1"/>
              <a:t>Valkenburgová</a:t>
            </a:r>
            <a:r>
              <a:rPr lang="cs-CZ" sz="2400" dirty="0"/>
              <a:t>, 2022)</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a:t>Čas strávený na soc. sítích vysvětluje jen 6 % problematického užívání sociálních sítí</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a:t>Charakterizováno neustálým nutkavým zabýváním se soc. sítěmi, neschopností přestat používat sítě, zanedbáváním vlastního zdraví (např. nedostatek spánku) a běžného života (rodina, přátelé, škola)</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a:t>Některými autory popisováno jako návykové</a:t>
            </a:r>
            <a:r>
              <a:rPr lang="en-US" sz="2400" dirty="0"/>
              <a:t> </a:t>
            </a:r>
            <a:r>
              <a:rPr lang="cs-CZ" sz="2400" dirty="0"/>
              <a:t>nebo</a:t>
            </a:r>
            <a:r>
              <a:rPr lang="en-US" sz="2400" dirty="0"/>
              <a:t> </a:t>
            </a:r>
            <a:r>
              <a:rPr lang="cs-CZ" sz="2400" dirty="0"/>
              <a:t>kompulzivní užívání</a:t>
            </a:r>
            <a:r>
              <a:rPr lang="en-US" sz="2400" dirty="0"/>
              <a:t> </a:t>
            </a:r>
            <a:r>
              <a:rPr lang="cs-CZ" sz="2400" dirty="0"/>
              <a:t>(</a:t>
            </a:r>
            <a:r>
              <a:rPr lang="en-US" sz="2400" dirty="0"/>
              <a:t>Sun &amp; Zhang, 2020)</a:t>
            </a: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p:txBody>
      </p:sp>
      <p:sp>
        <p:nvSpPr>
          <p:cNvPr id="4" name="TextovéPole 3">
            <a:extLst>
              <a:ext uri="{FF2B5EF4-FFF2-40B4-BE49-F238E27FC236}">
                <a16:creationId xmlns:a16="http://schemas.microsoft.com/office/drawing/2014/main" id="{24D36DE6-C2CC-4139-B6DB-834BD9BA56B4}"/>
              </a:ext>
            </a:extLst>
          </p:cNvPr>
          <p:cNvSpPr txBox="1"/>
          <p:nvPr/>
        </p:nvSpPr>
        <p:spPr>
          <a:xfrm>
            <a:off x="3364992" y="6442815"/>
            <a:ext cx="8827008" cy="369332"/>
          </a:xfrm>
          <a:prstGeom prst="rect">
            <a:avLst/>
          </a:prstGeom>
          <a:noFill/>
        </p:spPr>
        <p:txBody>
          <a:bodyPr wrap="square">
            <a:spAutoFit/>
          </a:bodyPr>
          <a:lstStyle/>
          <a:p>
            <a:r>
              <a:rPr lang="cs-CZ" sz="1800" dirty="0"/>
              <a:t>van den </a:t>
            </a:r>
            <a:r>
              <a:rPr lang="cs-CZ" sz="1800" dirty="0" err="1"/>
              <a:t>Eijnden</a:t>
            </a:r>
            <a:r>
              <a:rPr lang="cs-CZ" sz="1800" dirty="0"/>
              <a:t>, </a:t>
            </a:r>
            <a:r>
              <a:rPr lang="cs-CZ" sz="1800" dirty="0" err="1"/>
              <a:t>Lemmens</a:t>
            </a:r>
            <a:r>
              <a:rPr lang="cs-CZ" sz="1800" dirty="0"/>
              <a:t>, </a:t>
            </a:r>
            <a:r>
              <a:rPr lang="cs-CZ" sz="1800" dirty="0" err="1"/>
              <a:t>Valkenburg</a:t>
            </a:r>
            <a:r>
              <a:rPr lang="cs-CZ" sz="1800" dirty="0"/>
              <a:t>, </a:t>
            </a:r>
            <a:r>
              <a:rPr lang="it-IT" sz="1800" dirty="0"/>
              <a:t>The social media disorder scale</a:t>
            </a:r>
            <a:r>
              <a:rPr lang="cs-CZ" sz="1800" dirty="0"/>
              <a:t>, 2016</a:t>
            </a:r>
          </a:p>
        </p:txBody>
      </p:sp>
    </p:spTree>
    <p:extLst>
      <p:ext uri="{BB962C8B-B14F-4D97-AF65-F5344CB8AC3E}">
        <p14:creationId xmlns:p14="http://schemas.microsoft.com/office/powerpoint/2010/main" val="238565167"/>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Jak objektivizovat používání soc. sítí</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50668" y="1435395"/>
            <a:ext cx="10481620" cy="5632311"/>
          </a:xfrm>
          <a:prstGeom prst="rect">
            <a:avLst/>
          </a:prstGeom>
          <a:noFill/>
        </p:spPr>
        <p:txBody>
          <a:bodyPr wrap="square" rtlCol="0">
            <a:spAutoFit/>
          </a:bodyPr>
          <a:lstStyle/>
          <a:p>
            <a:pPr marL="342900" indent="-342900">
              <a:buFont typeface="Wingdings" panose="05000000000000000000" pitchFamily="2" charset="2"/>
              <a:buChar char="§"/>
            </a:pPr>
            <a:r>
              <a:rPr lang="cs-CZ" sz="2400" b="1" dirty="0"/>
              <a:t>Protokoly </a:t>
            </a:r>
            <a:r>
              <a:rPr lang="cs-CZ" sz="2400" dirty="0"/>
              <a:t>přímo </a:t>
            </a:r>
            <a:r>
              <a:rPr lang="cs-CZ" sz="2400" b="1" dirty="0"/>
              <a:t>ze smartphonů/počítačů</a:t>
            </a:r>
            <a:endParaRPr lang="cs-CZ" sz="2400" dirty="0"/>
          </a:p>
          <a:p>
            <a:pPr marL="342900" indent="-342900">
              <a:buFont typeface="Wingdings" panose="05000000000000000000" pitchFamily="2" charset="2"/>
              <a:buChar char="§"/>
            </a:pPr>
            <a:endParaRPr lang="cs-CZ" sz="2400" b="1" dirty="0"/>
          </a:p>
          <a:p>
            <a:pPr marL="342900" indent="-342900">
              <a:buFont typeface="Wingdings" panose="05000000000000000000" pitchFamily="2" charset="2"/>
              <a:buChar char="§"/>
            </a:pPr>
            <a:r>
              <a:rPr lang="cs-CZ" sz="2400" b="1" dirty="0"/>
              <a:t>Sebehodnotící dotazníky</a:t>
            </a: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endParaRPr lang="cs-CZ" sz="2400" dirty="0"/>
          </a:p>
          <a:p>
            <a:endParaRPr lang="cs-CZ" sz="2400" b="1" dirty="0"/>
          </a:p>
        </p:txBody>
      </p:sp>
      <p:graphicFrame>
        <p:nvGraphicFramePr>
          <p:cNvPr id="2" name="Tabulka 1">
            <a:extLst>
              <a:ext uri="{FF2B5EF4-FFF2-40B4-BE49-F238E27FC236}">
                <a16:creationId xmlns:a16="http://schemas.microsoft.com/office/drawing/2014/main" id="{33005FDE-92B1-4758-ABC5-B3C9625DAC89}"/>
              </a:ext>
            </a:extLst>
          </p:cNvPr>
          <p:cNvGraphicFramePr>
            <a:graphicFrameLocks noGrp="1"/>
          </p:cNvGraphicFramePr>
          <p:nvPr>
            <p:extLst>
              <p:ext uri="{D42A27DB-BD31-4B8C-83A1-F6EECF244321}">
                <p14:modId xmlns:p14="http://schemas.microsoft.com/office/powerpoint/2010/main" val="4205854245"/>
              </p:ext>
            </p:extLst>
          </p:nvPr>
        </p:nvGraphicFramePr>
        <p:xfrm>
          <a:off x="766665" y="2661259"/>
          <a:ext cx="10249626" cy="4006059"/>
        </p:xfrm>
        <a:graphic>
          <a:graphicData uri="http://schemas.openxmlformats.org/drawingml/2006/table">
            <a:tbl>
              <a:tblPr firstRow="1" firstCol="1" bandRow="1">
                <a:tableStyleId>{F5AB1C69-6EDB-4FF4-983F-18BD219EF322}</a:tableStyleId>
              </a:tblPr>
              <a:tblGrid>
                <a:gridCol w="4287971">
                  <a:extLst>
                    <a:ext uri="{9D8B030D-6E8A-4147-A177-3AD203B41FA5}">
                      <a16:colId xmlns:a16="http://schemas.microsoft.com/office/drawing/2014/main" val="784263983"/>
                    </a:ext>
                  </a:extLst>
                </a:gridCol>
                <a:gridCol w="5961655">
                  <a:extLst>
                    <a:ext uri="{9D8B030D-6E8A-4147-A177-3AD203B41FA5}">
                      <a16:colId xmlns:a16="http://schemas.microsoft.com/office/drawing/2014/main" val="3589818885"/>
                    </a:ext>
                  </a:extLst>
                </a:gridCol>
              </a:tblGrid>
              <a:tr h="234386">
                <a:tc>
                  <a:txBody>
                    <a:bodyPr/>
                    <a:lstStyle/>
                    <a:p>
                      <a:pPr algn="ctr">
                        <a:lnSpc>
                          <a:spcPct val="107000"/>
                        </a:lnSpc>
                        <a:spcAft>
                          <a:spcPts val="800"/>
                        </a:spcAft>
                      </a:pPr>
                      <a:r>
                        <a:rPr lang="cs-CZ" sz="1800" dirty="0">
                          <a:effectLst/>
                        </a:rPr>
                        <a:t>MODEL ZÁVISLOSTNÍHO CHOVÁNÍ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b">
                    <a:solidFill>
                      <a:schemeClr val="accent3">
                        <a:lumMod val="50000"/>
                      </a:schemeClr>
                    </a:solidFill>
                  </a:tcPr>
                </a:tc>
                <a:tc>
                  <a:txBody>
                    <a:bodyPr/>
                    <a:lstStyle/>
                    <a:p>
                      <a:pPr algn="ctr">
                        <a:lnSpc>
                          <a:spcPct val="107000"/>
                        </a:lnSpc>
                        <a:spcAft>
                          <a:spcPts val="800"/>
                        </a:spcAft>
                      </a:pPr>
                      <a:r>
                        <a:rPr lang="cs-CZ" sz="1800" dirty="0">
                          <a:effectLst/>
                        </a:rPr>
                        <a:t>NÁZEV ŠKÁLY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b">
                    <a:solidFill>
                      <a:schemeClr val="accent3">
                        <a:lumMod val="50000"/>
                      </a:schemeClr>
                    </a:solidFill>
                  </a:tcPr>
                </a:tc>
                <a:extLst>
                  <a:ext uri="{0D108BD9-81ED-4DB2-BD59-A6C34878D82A}">
                    <a16:rowId xmlns:a16="http://schemas.microsoft.com/office/drawing/2014/main" val="2179824255"/>
                  </a:ext>
                </a:extLst>
              </a:tr>
              <a:tr h="234559">
                <a:tc rowSpan="2">
                  <a:txBody>
                    <a:bodyPr/>
                    <a:lstStyle/>
                    <a:p>
                      <a:pPr algn="ctr">
                        <a:lnSpc>
                          <a:spcPct val="107000"/>
                        </a:lnSpc>
                        <a:spcAft>
                          <a:spcPts val="800"/>
                        </a:spcAft>
                      </a:pPr>
                      <a:r>
                        <a:rPr lang="cs-CZ" sz="1600" dirty="0" err="1">
                          <a:effectLst/>
                        </a:rPr>
                        <a:t>Griffithsův</a:t>
                      </a:r>
                      <a:r>
                        <a:rPr lang="cs-CZ" sz="1600" dirty="0">
                          <a:effectLst/>
                        </a:rPr>
                        <a:t> komponentní model závislosti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dirty="0">
                          <a:effectLst/>
                        </a:rPr>
                        <a:t>Bergen Facebook </a:t>
                      </a:r>
                      <a:r>
                        <a:rPr lang="cs-CZ" sz="1600" dirty="0" err="1">
                          <a:effectLst/>
                        </a:rPr>
                        <a:t>Addiction</a:t>
                      </a:r>
                      <a:r>
                        <a:rPr lang="cs-CZ" sz="1600" dirty="0">
                          <a:effectLst/>
                        </a:rPr>
                        <a:t> </a:t>
                      </a:r>
                      <a:r>
                        <a:rPr lang="cs-CZ" sz="1600" dirty="0" err="1">
                          <a:effectLst/>
                        </a:rPr>
                        <a:t>Scale</a:t>
                      </a:r>
                      <a:r>
                        <a:rPr lang="cs-CZ" sz="1600" dirty="0">
                          <a:effectLst/>
                        </a:rPr>
                        <a:t> (BFAS)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3330993739"/>
                  </a:ext>
                </a:extLst>
              </a:tr>
              <a:tr h="234559">
                <a:tc vMerge="1">
                  <a:txBody>
                    <a:bodyPr/>
                    <a:lstStyle/>
                    <a:p>
                      <a:endParaRPr lang="cs-CZ"/>
                    </a:p>
                  </a:txBody>
                  <a:tcPr/>
                </a:tc>
                <a:tc>
                  <a:txBody>
                    <a:bodyPr/>
                    <a:lstStyle/>
                    <a:p>
                      <a:pPr algn="ctr">
                        <a:lnSpc>
                          <a:spcPct val="107000"/>
                        </a:lnSpc>
                        <a:spcAft>
                          <a:spcPts val="800"/>
                        </a:spcAft>
                      </a:pPr>
                      <a:r>
                        <a:rPr lang="cs-CZ" sz="1600" dirty="0">
                          <a:effectLst/>
                        </a:rPr>
                        <a:t>Bergen </a:t>
                      </a:r>
                      <a:r>
                        <a:rPr lang="cs-CZ" sz="1600" dirty="0" err="1">
                          <a:effectLst/>
                        </a:rPr>
                        <a:t>Social</a:t>
                      </a:r>
                      <a:r>
                        <a:rPr lang="cs-CZ" sz="1600" dirty="0">
                          <a:effectLst/>
                        </a:rPr>
                        <a:t> Media </a:t>
                      </a:r>
                      <a:r>
                        <a:rPr lang="cs-CZ" sz="1600" dirty="0" err="1">
                          <a:effectLst/>
                        </a:rPr>
                        <a:t>Addiction</a:t>
                      </a:r>
                      <a:r>
                        <a:rPr lang="cs-CZ" sz="1600" dirty="0">
                          <a:effectLst/>
                        </a:rPr>
                        <a:t> </a:t>
                      </a:r>
                      <a:r>
                        <a:rPr lang="cs-CZ" sz="1600" dirty="0" err="1">
                          <a:effectLst/>
                        </a:rPr>
                        <a:t>Scale</a:t>
                      </a:r>
                      <a:r>
                        <a:rPr lang="cs-CZ" sz="1600" dirty="0">
                          <a:effectLst/>
                        </a:rPr>
                        <a:t> (BSMAS)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992545760"/>
                  </a:ext>
                </a:extLst>
              </a:tr>
              <a:tr h="234559">
                <a:tc>
                  <a:txBody>
                    <a:bodyPr/>
                    <a:lstStyle/>
                    <a:p>
                      <a:pPr algn="ctr">
                        <a:lnSpc>
                          <a:spcPct val="107000"/>
                        </a:lnSpc>
                        <a:spcAft>
                          <a:spcPts val="800"/>
                        </a:spcAft>
                      </a:pPr>
                      <a:r>
                        <a:rPr lang="cs-CZ" sz="1600" dirty="0">
                          <a:effectLst/>
                        </a:rPr>
                        <a:t>Biopsychosociální model závislosti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dirty="0" err="1">
                          <a:effectLst/>
                        </a:rPr>
                        <a:t>Social</a:t>
                      </a:r>
                      <a:r>
                        <a:rPr lang="cs-CZ" sz="1600" dirty="0">
                          <a:effectLst/>
                        </a:rPr>
                        <a:t> Media </a:t>
                      </a:r>
                      <a:r>
                        <a:rPr lang="cs-CZ" sz="1600" dirty="0" err="1">
                          <a:effectLst/>
                        </a:rPr>
                        <a:t>Addiction</a:t>
                      </a:r>
                      <a:r>
                        <a:rPr lang="cs-CZ" sz="1600" dirty="0">
                          <a:effectLst/>
                        </a:rPr>
                        <a:t> </a:t>
                      </a:r>
                      <a:r>
                        <a:rPr lang="cs-CZ" sz="1600" dirty="0" err="1">
                          <a:effectLst/>
                        </a:rPr>
                        <a:t>Scale</a:t>
                      </a:r>
                      <a:r>
                        <a:rPr lang="cs-CZ" sz="1600" dirty="0">
                          <a:effectLst/>
                        </a:rPr>
                        <a:t> (SMAS1)</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142107409"/>
                  </a:ext>
                </a:extLst>
              </a:tr>
              <a:tr h="234559">
                <a:tc rowSpan="2">
                  <a:txBody>
                    <a:bodyPr/>
                    <a:lstStyle/>
                    <a:p>
                      <a:pPr algn="ctr">
                        <a:lnSpc>
                          <a:spcPct val="107000"/>
                        </a:lnSpc>
                        <a:spcAft>
                          <a:spcPts val="800"/>
                        </a:spcAft>
                      </a:pPr>
                      <a:r>
                        <a:rPr lang="cs-CZ" sz="1600" dirty="0">
                          <a:effectLst/>
                        </a:rPr>
                        <a:t>DSM-IV - Patologické hráčství</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a:effectLst/>
                        </a:rPr>
                        <a:t>Internet Addiction Test (IAT)</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641936805"/>
                  </a:ext>
                </a:extLst>
              </a:tr>
              <a:tr h="234559">
                <a:tc vMerge="1">
                  <a:txBody>
                    <a:bodyPr/>
                    <a:lstStyle/>
                    <a:p>
                      <a:endParaRPr lang="cs-CZ"/>
                    </a:p>
                  </a:txBody>
                  <a:tcPr/>
                </a:tc>
                <a:tc>
                  <a:txBody>
                    <a:bodyPr/>
                    <a:lstStyle/>
                    <a:p>
                      <a:pPr algn="ctr">
                        <a:lnSpc>
                          <a:spcPct val="107000"/>
                        </a:lnSpc>
                        <a:spcAft>
                          <a:spcPts val="800"/>
                        </a:spcAft>
                      </a:pPr>
                      <a:r>
                        <a:rPr lang="cs-CZ" sz="1600">
                          <a:effectLst/>
                        </a:rPr>
                        <a:t>Instagram Addiction Scale (TIAS)</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66590509"/>
                  </a:ext>
                </a:extLst>
              </a:tr>
              <a:tr h="710573">
                <a:tc>
                  <a:txBody>
                    <a:bodyPr/>
                    <a:lstStyle/>
                    <a:p>
                      <a:pPr algn="ctr">
                        <a:lnSpc>
                          <a:spcPct val="107000"/>
                        </a:lnSpc>
                        <a:spcAft>
                          <a:spcPts val="800"/>
                        </a:spcAft>
                      </a:pPr>
                      <a:r>
                        <a:rPr lang="cs-CZ" sz="1600" dirty="0">
                          <a:effectLst/>
                        </a:rPr>
                        <a:t>DSM-V - Patologické hráčství </a:t>
                      </a:r>
                      <a:br>
                        <a:rPr lang="cs-CZ" sz="1600" dirty="0">
                          <a:effectLst/>
                        </a:rPr>
                      </a:br>
                      <a:r>
                        <a:rPr lang="cs-CZ" sz="1600" dirty="0">
                          <a:effectLst/>
                        </a:rPr>
                        <a:t>Internet </a:t>
                      </a:r>
                      <a:r>
                        <a:rPr lang="cs-CZ" sz="1600" dirty="0" err="1">
                          <a:effectLst/>
                        </a:rPr>
                        <a:t>Addiction</a:t>
                      </a:r>
                      <a:r>
                        <a:rPr lang="cs-CZ" sz="1600" dirty="0">
                          <a:effectLst/>
                        </a:rPr>
                        <a:t> Test (IAT)</a:t>
                      </a:r>
                      <a:br>
                        <a:rPr lang="cs-CZ" sz="1600" dirty="0">
                          <a:effectLst/>
                        </a:rPr>
                      </a:br>
                      <a:r>
                        <a:rPr lang="cs-CZ" sz="1600" dirty="0" err="1">
                          <a:effectLst/>
                        </a:rPr>
                        <a:t>Fageströmův</a:t>
                      </a:r>
                      <a:r>
                        <a:rPr lang="cs-CZ" sz="1600" dirty="0">
                          <a:effectLst/>
                        </a:rPr>
                        <a:t> test nikotinové závislosti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dirty="0" err="1">
                          <a:effectLst/>
                        </a:rPr>
                        <a:t>Social</a:t>
                      </a:r>
                      <a:r>
                        <a:rPr lang="cs-CZ" sz="1600" dirty="0">
                          <a:effectLst/>
                        </a:rPr>
                        <a:t> Media Use </a:t>
                      </a:r>
                      <a:r>
                        <a:rPr lang="cs-CZ" sz="1600" dirty="0" err="1">
                          <a:effectLst/>
                        </a:rPr>
                        <a:t>Questionnaire</a:t>
                      </a:r>
                      <a:r>
                        <a:rPr lang="cs-CZ" sz="1600" dirty="0">
                          <a:effectLst/>
                        </a:rPr>
                        <a:t> (SMUQ)</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048190142"/>
                  </a:ext>
                </a:extLst>
              </a:tr>
              <a:tr h="234559">
                <a:tc>
                  <a:txBody>
                    <a:bodyPr/>
                    <a:lstStyle/>
                    <a:p>
                      <a:pPr algn="ctr">
                        <a:lnSpc>
                          <a:spcPct val="107000"/>
                        </a:lnSpc>
                        <a:spcAft>
                          <a:spcPts val="800"/>
                        </a:spcAft>
                      </a:pPr>
                      <a:r>
                        <a:rPr lang="cs-CZ" sz="1600" dirty="0">
                          <a:effectLst/>
                        </a:rPr>
                        <a:t>Internet </a:t>
                      </a:r>
                      <a:r>
                        <a:rPr lang="cs-CZ" sz="1600" dirty="0" err="1">
                          <a:effectLst/>
                        </a:rPr>
                        <a:t>Addiction</a:t>
                      </a:r>
                      <a:r>
                        <a:rPr lang="cs-CZ" sz="1600" dirty="0">
                          <a:effectLst/>
                        </a:rPr>
                        <a:t> Test (IAT)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a:effectLst/>
                        </a:rPr>
                        <a:t>Social Media Addiction Scale (SMAS2)</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4094418855"/>
                  </a:ext>
                </a:extLst>
              </a:tr>
              <a:tr h="313014">
                <a:tc>
                  <a:txBody>
                    <a:bodyPr/>
                    <a:lstStyle/>
                    <a:p>
                      <a:pPr algn="ctr">
                        <a:lnSpc>
                          <a:spcPct val="107000"/>
                        </a:lnSpc>
                        <a:spcAft>
                          <a:spcPts val="800"/>
                        </a:spcAft>
                      </a:pPr>
                      <a:r>
                        <a:rPr lang="cs-CZ" sz="1600" dirty="0">
                          <a:effectLst/>
                        </a:rPr>
                        <a:t>DSM-V - Porucha hraní internetových her</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dirty="0" err="1">
                          <a:effectLst/>
                        </a:rPr>
                        <a:t>Social</a:t>
                      </a:r>
                      <a:r>
                        <a:rPr lang="cs-CZ" sz="1600" dirty="0">
                          <a:effectLst/>
                        </a:rPr>
                        <a:t> Media </a:t>
                      </a:r>
                      <a:r>
                        <a:rPr lang="cs-CZ" sz="1600" dirty="0" err="1">
                          <a:effectLst/>
                        </a:rPr>
                        <a:t>Disorder</a:t>
                      </a:r>
                      <a:r>
                        <a:rPr lang="cs-CZ" sz="1600" dirty="0">
                          <a:effectLst/>
                        </a:rPr>
                        <a:t> </a:t>
                      </a:r>
                      <a:r>
                        <a:rPr lang="cs-CZ" sz="1600" dirty="0" err="1">
                          <a:effectLst/>
                        </a:rPr>
                        <a:t>Scale</a:t>
                      </a:r>
                      <a:r>
                        <a:rPr lang="cs-CZ" sz="1600" dirty="0">
                          <a:effectLst/>
                        </a:rPr>
                        <a:t> (SMDS)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025912620"/>
                  </a:ext>
                </a:extLst>
              </a:tr>
              <a:tr h="313130">
                <a:tc rowSpan="2">
                  <a:txBody>
                    <a:bodyPr/>
                    <a:lstStyle/>
                    <a:p>
                      <a:pPr algn="ctr">
                        <a:lnSpc>
                          <a:spcPct val="107000"/>
                        </a:lnSpc>
                        <a:spcAft>
                          <a:spcPts val="800"/>
                        </a:spcAft>
                      </a:pPr>
                      <a:r>
                        <a:rPr lang="cs-CZ" sz="1600" dirty="0">
                          <a:effectLst/>
                        </a:rPr>
                        <a:t>Davisův kognitivně behaviorální model problematického užívání internetu</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a:effectLst/>
                        </a:rPr>
                        <a:t>Generalized Problematic Internet Use Scale 2 (GPIUS-2)</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513364030"/>
                  </a:ext>
                </a:extLst>
              </a:tr>
              <a:tr h="234559">
                <a:tc vMerge="1">
                  <a:txBody>
                    <a:bodyPr/>
                    <a:lstStyle/>
                    <a:p>
                      <a:endParaRPr lang="cs-CZ"/>
                    </a:p>
                  </a:txBody>
                  <a:tcPr/>
                </a:tc>
                <a:tc>
                  <a:txBody>
                    <a:bodyPr/>
                    <a:lstStyle/>
                    <a:p>
                      <a:pPr algn="ctr">
                        <a:lnSpc>
                          <a:spcPct val="107000"/>
                        </a:lnSpc>
                        <a:spcAft>
                          <a:spcPts val="800"/>
                        </a:spcAft>
                      </a:pPr>
                      <a:r>
                        <a:rPr lang="cs-CZ" sz="1600">
                          <a:effectLst/>
                        </a:rPr>
                        <a:t>Problematic Facebook Use Scale (PFUS)</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71241510"/>
                  </a:ext>
                </a:extLst>
              </a:tr>
              <a:tr h="234559">
                <a:tc rowSpan="2">
                  <a:txBody>
                    <a:bodyPr/>
                    <a:lstStyle/>
                    <a:p>
                      <a:pPr algn="ctr">
                        <a:lnSpc>
                          <a:spcPct val="107000"/>
                        </a:lnSpc>
                        <a:spcAft>
                          <a:spcPts val="800"/>
                        </a:spcAft>
                      </a:pPr>
                      <a:r>
                        <a:rPr lang="cs-CZ" sz="1600" dirty="0">
                          <a:effectLst/>
                        </a:rPr>
                        <a:t>Ostatní</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800"/>
                        </a:spcAft>
                      </a:pPr>
                      <a:r>
                        <a:rPr lang="cs-CZ" sz="1600">
                          <a:effectLst/>
                        </a:rPr>
                        <a:t>Facebook Intensity Scale (FIS)</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37703274"/>
                  </a:ext>
                </a:extLst>
              </a:tr>
              <a:tr h="234559">
                <a:tc vMerge="1">
                  <a:txBody>
                    <a:bodyPr/>
                    <a:lstStyle/>
                    <a:p>
                      <a:endParaRPr lang="cs-CZ"/>
                    </a:p>
                  </a:txBody>
                  <a:tcPr/>
                </a:tc>
                <a:tc>
                  <a:txBody>
                    <a:bodyPr/>
                    <a:lstStyle/>
                    <a:p>
                      <a:pPr algn="ctr">
                        <a:lnSpc>
                          <a:spcPct val="107000"/>
                        </a:lnSpc>
                        <a:spcAft>
                          <a:spcPts val="800"/>
                        </a:spcAft>
                      </a:pPr>
                      <a:r>
                        <a:rPr lang="cs-CZ" sz="1600" dirty="0" err="1">
                          <a:effectLst/>
                        </a:rPr>
                        <a:t>Multidimensional</a:t>
                      </a:r>
                      <a:r>
                        <a:rPr lang="cs-CZ" sz="1600" dirty="0">
                          <a:effectLst/>
                        </a:rPr>
                        <a:t> Facebook Intensity </a:t>
                      </a:r>
                      <a:r>
                        <a:rPr lang="cs-CZ" sz="1600" dirty="0" err="1">
                          <a:effectLst/>
                        </a:rPr>
                        <a:t>Scale</a:t>
                      </a:r>
                      <a:r>
                        <a:rPr lang="cs-CZ" sz="1600" dirty="0">
                          <a:effectLst/>
                        </a:rPr>
                        <a:t> (MFIS)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158532747"/>
                  </a:ext>
                </a:extLst>
              </a:tr>
            </a:tbl>
          </a:graphicData>
        </a:graphic>
      </p:graphicFrame>
    </p:spTree>
    <p:extLst>
      <p:ext uri="{BB962C8B-B14F-4D97-AF65-F5344CB8AC3E}">
        <p14:creationId xmlns:p14="http://schemas.microsoft.com/office/powerpoint/2010/main" val="57273667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3291A-CA6F-8132-DA7C-353CCEDC44E4}"/>
              </a:ext>
            </a:extLst>
          </p:cNvPr>
          <p:cNvSpPr>
            <a:spLocks noGrp="1"/>
          </p:cNvSpPr>
          <p:nvPr>
            <p:ph type="title"/>
          </p:nvPr>
        </p:nvSpPr>
        <p:spPr>
          <a:xfrm>
            <a:off x="646110" y="452718"/>
            <a:ext cx="10529889" cy="1400530"/>
          </a:xfrm>
        </p:spPr>
        <p:txBody>
          <a:bodyPr/>
          <a:lstStyle/>
          <a:p>
            <a:r>
              <a:rPr lang="cs-CZ" sz="4400" dirty="0">
                <a:effectLst/>
                <a:latin typeface="Aptos" panose="020B0004020202020204" pitchFamily="34" charset="0"/>
                <a:ea typeface="Aptos" panose="020B0004020202020204" pitchFamily="34" charset="0"/>
                <a:cs typeface="Times New Roman" panose="02020603050405020304" pitchFamily="18" charset="0"/>
              </a:rPr>
              <a:t>Škála problematického užívání soc. sítí </a:t>
            </a:r>
            <a:br>
              <a:rPr lang="cs-CZ" sz="4400" dirty="0">
                <a:effectLst/>
                <a:latin typeface="Aptos" panose="020B0004020202020204" pitchFamily="34" charset="0"/>
                <a:ea typeface="Aptos" panose="020B0004020202020204" pitchFamily="34" charset="0"/>
                <a:cs typeface="Times New Roman" panose="02020603050405020304" pitchFamily="18" charset="0"/>
              </a:rPr>
            </a:br>
            <a:r>
              <a:rPr lang="cs-CZ" sz="4400" dirty="0">
                <a:effectLst/>
                <a:latin typeface="Aptos" panose="020B0004020202020204" pitchFamily="34" charset="0"/>
                <a:ea typeface="Aptos" panose="020B0004020202020204" pitchFamily="34" charset="0"/>
                <a:cs typeface="Times New Roman" panose="02020603050405020304" pitchFamily="18" charset="0"/>
              </a:rPr>
              <a:t>(SMDS - </a:t>
            </a:r>
            <a:r>
              <a:rPr lang="cs-CZ" sz="4400" dirty="0" err="1">
                <a:effectLst/>
                <a:latin typeface="Aptos" panose="020B0004020202020204" pitchFamily="34" charset="0"/>
                <a:ea typeface="Aptos" panose="020B0004020202020204" pitchFamily="34" charset="0"/>
                <a:cs typeface="Times New Roman" panose="02020603050405020304" pitchFamily="18" charset="0"/>
              </a:rPr>
              <a:t>Social</a:t>
            </a:r>
            <a:r>
              <a:rPr lang="cs-CZ" sz="4400" dirty="0">
                <a:effectLst/>
                <a:latin typeface="Aptos" panose="020B0004020202020204" pitchFamily="34" charset="0"/>
                <a:ea typeface="Aptos" panose="020B0004020202020204" pitchFamily="34" charset="0"/>
                <a:cs typeface="Times New Roman" panose="02020603050405020304" pitchFamily="18" charset="0"/>
              </a:rPr>
              <a:t> Media </a:t>
            </a:r>
            <a:r>
              <a:rPr lang="cs-CZ" sz="4400" dirty="0" err="1">
                <a:effectLst/>
                <a:latin typeface="Aptos" panose="020B0004020202020204" pitchFamily="34" charset="0"/>
                <a:ea typeface="Aptos" panose="020B0004020202020204" pitchFamily="34" charset="0"/>
                <a:cs typeface="Times New Roman" panose="02020603050405020304" pitchFamily="18" charset="0"/>
              </a:rPr>
              <a:t>Disorder</a:t>
            </a:r>
            <a:r>
              <a:rPr lang="cs-CZ" sz="4400" dirty="0">
                <a:effectLst/>
                <a:latin typeface="Aptos" panose="020B0004020202020204" pitchFamily="34" charset="0"/>
                <a:ea typeface="Aptos" panose="020B0004020202020204" pitchFamily="34" charset="0"/>
                <a:cs typeface="Times New Roman" panose="02020603050405020304" pitchFamily="18" charset="0"/>
              </a:rPr>
              <a:t> </a:t>
            </a:r>
            <a:r>
              <a:rPr lang="cs-CZ" sz="4400" dirty="0" err="1">
                <a:effectLst/>
                <a:latin typeface="Aptos" panose="020B0004020202020204" pitchFamily="34" charset="0"/>
                <a:ea typeface="Aptos" panose="020B0004020202020204" pitchFamily="34" charset="0"/>
                <a:cs typeface="Times New Roman" panose="02020603050405020304" pitchFamily="18" charset="0"/>
              </a:rPr>
              <a:t>Scale</a:t>
            </a:r>
            <a:r>
              <a:rPr lang="cs-CZ" sz="4400" dirty="0">
                <a:effectLst/>
                <a:latin typeface="Aptos" panose="020B0004020202020204" pitchFamily="34" charset="0"/>
                <a:ea typeface="Aptos" panose="020B0004020202020204" pitchFamily="34" charset="0"/>
                <a:cs typeface="Times New Roman" panose="02020603050405020304" pitchFamily="18" charset="0"/>
              </a:rPr>
              <a:t>)</a:t>
            </a:r>
            <a:endParaRPr lang="cs-CZ" dirty="0"/>
          </a:p>
        </p:txBody>
      </p:sp>
      <p:sp>
        <p:nvSpPr>
          <p:cNvPr id="3" name="Zástupný obsah 2">
            <a:extLst>
              <a:ext uri="{FF2B5EF4-FFF2-40B4-BE49-F238E27FC236}">
                <a16:creationId xmlns:a16="http://schemas.microsoft.com/office/drawing/2014/main" id="{06D70477-F361-463A-5102-362280A97967}"/>
              </a:ext>
            </a:extLst>
          </p:cNvPr>
          <p:cNvSpPr>
            <a:spLocks noGrp="1"/>
          </p:cNvSpPr>
          <p:nvPr>
            <p:ph idx="1"/>
          </p:nvPr>
        </p:nvSpPr>
        <p:spPr/>
        <p:txBody>
          <a:bodyPr/>
          <a:lstStyle/>
          <a:p>
            <a:r>
              <a:rPr lang="cs-CZ" sz="1800" dirty="0">
                <a:effectLst/>
                <a:latin typeface="Aptos" panose="020B0004020202020204" pitchFamily="34" charset="0"/>
                <a:ea typeface="Aptos" panose="020B0004020202020204" pitchFamily="34" charset="0"/>
                <a:cs typeface="Times New Roman" panose="02020603050405020304" pitchFamily="18" charset="0"/>
              </a:rPr>
              <a:t>kritéria závislostního chování dle DSM-V – Porucha hraní internetových her</a:t>
            </a:r>
          </a:p>
          <a:p>
            <a:r>
              <a:rPr lang="cs-CZ" sz="1800" dirty="0">
                <a:effectLst/>
                <a:latin typeface="Aptos" panose="020B0004020202020204" pitchFamily="34" charset="0"/>
                <a:ea typeface="Aptos" panose="020B0004020202020204" pitchFamily="34" charset="0"/>
                <a:cs typeface="Times New Roman" panose="02020603050405020304" pitchFamily="18" charset="0"/>
              </a:rPr>
              <a:t>plná verze:		27 položek s hodnocením na stupnici 0-5</a:t>
            </a:r>
            <a:br>
              <a:rPr lang="cs-CZ" sz="1800" dirty="0">
                <a:effectLst/>
                <a:latin typeface="Aptos" panose="020B0004020202020204" pitchFamily="34" charset="0"/>
                <a:ea typeface="Aptos" panose="020B0004020202020204" pitchFamily="34" charset="0"/>
                <a:cs typeface="Times New Roman" panose="02020603050405020304" pitchFamily="18" charset="0"/>
              </a:rPr>
            </a:br>
            <a:r>
              <a:rPr lang="cs-CZ" sz="1800" dirty="0">
                <a:effectLst/>
                <a:latin typeface="Aptos" panose="020B0004020202020204" pitchFamily="34" charset="0"/>
                <a:ea typeface="Aptos" panose="020B0004020202020204" pitchFamily="34" charset="0"/>
                <a:cs typeface="Times New Roman" panose="02020603050405020304" pitchFamily="18" charset="0"/>
              </a:rPr>
              <a:t>zkrácená verze:	9 položek s hodnocením ano-ne</a:t>
            </a:r>
          </a:p>
          <a:p>
            <a:r>
              <a:rPr lang="cs-CZ" sz="1800" dirty="0">
                <a:effectLst/>
                <a:latin typeface="Aptos" panose="020B0004020202020204" pitchFamily="34" charset="0"/>
                <a:ea typeface="Aptos" panose="020B0004020202020204" pitchFamily="34" charset="0"/>
                <a:cs typeface="Times New Roman" panose="02020603050405020304" pitchFamily="18" charset="0"/>
              </a:rPr>
              <a:t>dostupná i varianta k hodnocení dospívajícího z pohledu rodiče</a:t>
            </a:r>
            <a:endParaRPr lang="cs-CZ" dirty="0"/>
          </a:p>
        </p:txBody>
      </p:sp>
      <p:graphicFrame>
        <p:nvGraphicFramePr>
          <p:cNvPr id="4" name="Tabulka 3">
            <a:extLst>
              <a:ext uri="{FF2B5EF4-FFF2-40B4-BE49-F238E27FC236}">
                <a16:creationId xmlns:a16="http://schemas.microsoft.com/office/drawing/2014/main" id="{C8148F98-BCF3-FD7E-3536-ECF628CBE1C5}"/>
              </a:ext>
            </a:extLst>
          </p:cNvPr>
          <p:cNvGraphicFramePr>
            <a:graphicFrameLocks noGrp="1"/>
          </p:cNvGraphicFramePr>
          <p:nvPr>
            <p:extLst>
              <p:ext uri="{D42A27DB-BD31-4B8C-83A1-F6EECF244321}">
                <p14:modId xmlns:p14="http://schemas.microsoft.com/office/powerpoint/2010/main" val="2649267800"/>
              </p:ext>
            </p:extLst>
          </p:nvPr>
        </p:nvGraphicFramePr>
        <p:xfrm>
          <a:off x="1103312" y="3556155"/>
          <a:ext cx="8816766" cy="2492574"/>
        </p:xfrm>
        <a:graphic>
          <a:graphicData uri="http://schemas.openxmlformats.org/drawingml/2006/table">
            <a:tbl>
              <a:tblPr firstRow="1" firstCol="1" bandRow="1">
                <a:tableStyleId>{F5AB1C69-6EDB-4FF4-983F-18BD219EF322}</a:tableStyleId>
              </a:tblPr>
              <a:tblGrid>
                <a:gridCol w="7832725">
                  <a:extLst>
                    <a:ext uri="{9D8B030D-6E8A-4147-A177-3AD203B41FA5}">
                      <a16:colId xmlns:a16="http://schemas.microsoft.com/office/drawing/2014/main" val="3148145649"/>
                    </a:ext>
                  </a:extLst>
                </a:gridCol>
                <a:gridCol w="984041">
                  <a:extLst>
                    <a:ext uri="{9D8B030D-6E8A-4147-A177-3AD203B41FA5}">
                      <a16:colId xmlns:a16="http://schemas.microsoft.com/office/drawing/2014/main" val="3904417438"/>
                    </a:ext>
                  </a:extLst>
                </a:gridCol>
              </a:tblGrid>
              <a:tr h="249090">
                <a:tc>
                  <a:txBody>
                    <a:bodyPr/>
                    <a:lstStyle/>
                    <a:p>
                      <a:pPr>
                        <a:lnSpc>
                          <a:spcPct val="107000"/>
                        </a:lnSpc>
                        <a:spcAft>
                          <a:spcPts val="800"/>
                        </a:spcAft>
                        <a:buNone/>
                      </a:pPr>
                      <a:r>
                        <a:rPr lang="cs-CZ" sz="1400" dirty="0">
                          <a:effectLst/>
                        </a:rPr>
                        <a:t>BĚHEM POSLEDNÍHO ROKU JSI</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3">
                        <a:lumMod val="50000"/>
                      </a:schemeClr>
                    </a:solidFill>
                  </a:tcPr>
                </a:tc>
                <a:tc>
                  <a:txBody>
                    <a:bodyPr/>
                    <a:lstStyle/>
                    <a:p>
                      <a:pPr algn="ctr">
                        <a:lnSpc>
                          <a:spcPct val="107000"/>
                        </a:lnSpc>
                        <a:spcAft>
                          <a:spcPts val="800"/>
                        </a:spcAft>
                        <a:buNone/>
                      </a:pPr>
                      <a:r>
                        <a:rPr lang="cs-CZ" sz="1400" dirty="0">
                          <a:effectLst/>
                        </a:rPr>
                        <a:t>ANO/NE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3">
                        <a:lumMod val="50000"/>
                      </a:schemeClr>
                    </a:solidFill>
                  </a:tcPr>
                </a:tc>
                <a:extLst>
                  <a:ext uri="{0D108BD9-81ED-4DB2-BD59-A6C34878D82A}">
                    <a16:rowId xmlns:a16="http://schemas.microsoft.com/office/drawing/2014/main" val="3725714767"/>
                  </a:ext>
                </a:extLst>
              </a:tr>
              <a:tr h="249276">
                <a:tc>
                  <a:txBody>
                    <a:bodyPr/>
                    <a:lstStyle/>
                    <a:p>
                      <a:pPr>
                        <a:lnSpc>
                          <a:spcPct val="107000"/>
                        </a:lnSpc>
                        <a:spcAft>
                          <a:spcPts val="800"/>
                        </a:spcAft>
                        <a:buNone/>
                      </a:pPr>
                      <a:r>
                        <a:rPr lang="cs-CZ" sz="1400" dirty="0">
                          <a:effectLst/>
                        </a:rPr>
                        <a:t>1. …zjistil, že myslíš jen na chvíli, kdy se budeš moci znovu připojit k sociálním sítím?</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23698614"/>
                  </a:ext>
                </a:extLst>
              </a:tr>
              <a:tr h="249276">
                <a:tc>
                  <a:txBody>
                    <a:bodyPr/>
                    <a:lstStyle/>
                    <a:p>
                      <a:pPr>
                        <a:lnSpc>
                          <a:spcPct val="107000"/>
                        </a:lnSpc>
                        <a:spcAft>
                          <a:spcPts val="800"/>
                        </a:spcAft>
                        <a:buNone/>
                      </a:pPr>
                      <a:r>
                        <a:rPr lang="cs-CZ" sz="1400" dirty="0">
                          <a:effectLst/>
                        </a:rPr>
                        <a:t>2. …byl nespokojený, protože jsi chtěl trávit na sociálních sítích více času?</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24540255"/>
                  </a:ext>
                </a:extLst>
              </a:tr>
              <a:tr h="249276">
                <a:tc>
                  <a:txBody>
                    <a:bodyPr/>
                    <a:lstStyle/>
                    <a:p>
                      <a:pPr>
                        <a:lnSpc>
                          <a:spcPct val="107000"/>
                        </a:lnSpc>
                        <a:spcAft>
                          <a:spcPts val="800"/>
                        </a:spcAft>
                        <a:buNone/>
                      </a:pPr>
                      <a:r>
                        <a:rPr lang="cs-CZ" sz="1400" dirty="0">
                          <a:effectLst/>
                        </a:rPr>
                        <a:t>3. …se cítil špatně, když jsi nemohl používat sociální sítě?</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58937079"/>
                  </a:ext>
                </a:extLst>
              </a:tr>
              <a:tr h="249276">
                <a:tc>
                  <a:txBody>
                    <a:bodyPr/>
                    <a:lstStyle/>
                    <a:p>
                      <a:pPr>
                        <a:lnSpc>
                          <a:spcPct val="107000"/>
                        </a:lnSpc>
                        <a:spcAft>
                          <a:spcPts val="800"/>
                        </a:spcAft>
                        <a:buNone/>
                      </a:pPr>
                      <a:r>
                        <a:rPr lang="cs-CZ" sz="1400" dirty="0">
                          <a:effectLst/>
                        </a:rPr>
                        <a:t>4. …zkoušel trávit méně času na sociálních sítích, ale neuspěl jsi?</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54129916"/>
                  </a:ext>
                </a:extLst>
              </a:tr>
              <a:tr h="249276">
                <a:tc>
                  <a:txBody>
                    <a:bodyPr/>
                    <a:lstStyle/>
                    <a:p>
                      <a:pPr>
                        <a:lnSpc>
                          <a:spcPct val="107000"/>
                        </a:lnSpc>
                        <a:spcAft>
                          <a:spcPts val="800"/>
                        </a:spcAft>
                        <a:buNone/>
                      </a:pPr>
                      <a:r>
                        <a:rPr lang="cs-CZ" sz="1400" dirty="0">
                          <a:effectLst/>
                        </a:rPr>
                        <a:t>5. …zanedbával jiné aktivity (např. koníčky, sport), protože jsi chtěl používat sociální sítě?</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74831285"/>
                  </a:ext>
                </a:extLst>
              </a:tr>
              <a:tr h="249276">
                <a:tc>
                  <a:txBody>
                    <a:bodyPr/>
                    <a:lstStyle/>
                    <a:p>
                      <a:pPr>
                        <a:lnSpc>
                          <a:spcPct val="107000"/>
                        </a:lnSpc>
                        <a:spcAft>
                          <a:spcPts val="800"/>
                        </a:spcAft>
                        <a:buNone/>
                      </a:pPr>
                      <a:r>
                        <a:rPr lang="cs-CZ" sz="1400" dirty="0">
                          <a:effectLst/>
                        </a:rPr>
                        <a:t>6. …měl hádky s ostatními kvůli svému používání sociálních sítí?</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50884638"/>
                  </a:ext>
                </a:extLst>
              </a:tr>
              <a:tr h="249276">
                <a:tc>
                  <a:txBody>
                    <a:bodyPr/>
                    <a:lstStyle/>
                    <a:p>
                      <a:pPr>
                        <a:lnSpc>
                          <a:spcPct val="107000"/>
                        </a:lnSpc>
                        <a:spcAft>
                          <a:spcPts val="800"/>
                        </a:spcAft>
                        <a:buNone/>
                      </a:pPr>
                      <a:r>
                        <a:rPr lang="cs-CZ" sz="1400" dirty="0">
                          <a:effectLst/>
                        </a:rPr>
                        <a:t>7. …lhal svým rodičům nebo přátelům o tom, kolik času trávíš na sociálních sítích?</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a:effectLst/>
                        </a:rPr>
                        <a:t>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65442454"/>
                  </a:ext>
                </a:extLst>
              </a:tr>
              <a:tr h="249276">
                <a:tc>
                  <a:txBody>
                    <a:bodyPr/>
                    <a:lstStyle/>
                    <a:p>
                      <a:pPr>
                        <a:lnSpc>
                          <a:spcPct val="107000"/>
                        </a:lnSpc>
                        <a:spcAft>
                          <a:spcPts val="800"/>
                        </a:spcAft>
                        <a:buNone/>
                      </a:pPr>
                      <a:r>
                        <a:rPr lang="cs-CZ" sz="1400" dirty="0">
                          <a:effectLst/>
                        </a:rPr>
                        <a:t>8. …používal sociální sítě, abys unikl negativním pocitům?</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a:effectLst/>
                        </a:rPr>
                        <a:t>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67514748"/>
                  </a:ext>
                </a:extLst>
              </a:tr>
              <a:tr h="249276">
                <a:tc>
                  <a:txBody>
                    <a:bodyPr/>
                    <a:lstStyle/>
                    <a:p>
                      <a:pPr>
                        <a:lnSpc>
                          <a:spcPct val="107000"/>
                        </a:lnSpc>
                        <a:spcAft>
                          <a:spcPts val="800"/>
                        </a:spcAft>
                        <a:buNone/>
                      </a:pPr>
                      <a:r>
                        <a:rPr lang="cs-CZ" sz="1400" dirty="0">
                          <a:effectLst/>
                        </a:rPr>
                        <a:t>9. …měl vážný konflikt s rodiči, bratrem nebo sestrou kvůli používání sociálních sítí?</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buNone/>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88978339"/>
                  </a:ext>
                </a:extLst>
              </a:tr>
            </a:tbl>
          </a:graphicData>
        </a:graphic>
      </p:graphicFrame>
      <p:sp>
        <p:nvSpPr>
          <p:cNvPr id="6" name="TextovéPole 5">
            <a:extLst>
              <a:ext uri="{FF2B5EF4-FFF2-40B4-BE49-F238E27FC236}">
                <a16:creationId xmlns:a16="http://schemas.microsoft.com/office/drawing/2014/main" id="{3A45AB88-7F94-CDE6-A00F-7D258D124A94}"/>
              </a:ext>
            </a:extLst>
          </p:cNvPr>
          <p:cNvSpPr txBox="1"/>
          <p:nvPr/>
        </p:nvSpPr>
        <p:spPr>
          <a:xfrm>
            <a:off x="1059656" y="6060012"/>
            <a:ext cx="8904078" cy="369332"/>
          </a:xfrm>
          <a:prstGeom prst="rect">
            <a:avLst/>
          </a:prstGeom>
          <a:noFill/>
        </p:spPr>
        <p:txBody>
          <a:bodyPr wrap="square">
            <a:spAutoFit/>
          </a:bodyPr>
          <a:lstStyle/>
          <a:p>
            <a:r>
              <a:rPr lang="cs-CZ" dirty="0">
                <a:latin typeface="Aptos" panose="020B0004020202020204" pitchFamily="34" charset="0"/>
              </a:rPr>
              <a:t>* pokud odpovědí ANO &gt; 5: podezření na problematické užívání sociálních sítí</a:t>
            </a:r>
          </a:p>
        </p:txBody>
      </p:sp>
      <p:sp>
        <p:nvSpPr>
          <p:cNvPr id="8" name="TextovéPole 7">
            <a:extLst>
              <a:ext uri="{FF2B5EF4-FFF2-40B4-BE49-F238E27FC236}">
                <a16:creationId xmlns:a16="http://schemas.microsoft.com/office/drawing/2014/main" id="{5B010D72-2573-92BA-E5F7-431205B06451}"/>
              </a:ext>
            </a:extLst>
          </p:cNvPr>
          <p:cNvSpPr txBox="1"/>
          <p:nvPr/>
        </p:nvSpPr>
        <p:spPr>
          <a:xfrm>
            <a:off x="2579921" y="6488668"/>
            <a:ext cx="9612079" cy="369332"/>
          </a:xfrm>
          <a:prstGeom prst="rect">
            <a:avLst/>
          </a:prstGeom>
          <a:noFill/>
        </p:spPr>
        <p:txBody>
          <a:bodyPr wrap="square">
            <a:spAutoFit/>
          </a:bodyPr>
          <a:lstStyle/>
          <a:p>
            <a:r>
              <a:rPr lang="cs-CZ" dirty="0">
                <a:latin typeface="Aptos" panose="020B0004020202020204" pitchFamily="34" charset="0"/>
              </a:rPr>
              <a:t>Adaptováno dle Varmužová K. Úzkost u adolescentů v souvislosti s užíváním sociálních sítí. 2021</a:t>
            </a:r>
          </a:p>
        </p:txBody>
      </p:sp>
    </p:spTree>
    <p:extLst>
      <p:ext uri="{BB962C8B-B14F-4D97-AF65-F5344CB8AC3E}">
        <p14:creationId xmlns:p14="http://schemas.microsoft.com/office/powerpoint/2010/main" val="742779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BB706-F1FE-0C2B-1733-C369FA5E5B1C}"/>
              </a:ext>
            </a:extLst>
          </p:cNvPr>
          <p:cNvSpPr>
            <a:spLocks noGrp="1"/>
          </p:cNvSpPr>
          <p:nvPr>
            <p:ph type="title"/>
          </p:nvPr>
        </p:nvSpPr>
        <p:spPr/>
        <p:txBody>
          <a:bodyPr/>
          <a:lstStyle/>
          <a:p>
            <a:r>
              <a:rPr lang="cs-CZ" dirty="0"/>
              <a:t>Screening užívání sociálních sítí</a:t>
            </a:r>
          </a:p>
        </p:txBody>
      </p:sp>
      <p:sp>
        <p:nvSpPr>
          <p:cNvPr id="3" name="Zástupný obsah 2">
            <a:extLst>
              <a:ext uri="{FF2B5EF4-FFF2-40B4-BE49-F238E27FC236}">
                <a16:creationId xmlns:a16="http://schemas.microsoft.com/office/drawing/2014/main" id="{E5A3214F-8E12-C642-A4AB-1378FC931B86}"/>
              </a:ext>
            </a:extLst>
          </p:cNvPr>
          <p:cNvSpPr>
            <a:spLocks noGrp="1"/>
          </p:cNvSpPr>
          <p:nvPr>
            <p:ph idx="1"/>
          </p:nvPr>
        </p:nvSpPr>
        <p:spPr>
          <a:xfrm>
            <a:off x="506185" y="1404258"/>
            <a:ext cx="10646229" cy="5001024"/>
          </a:xfrm>
        </p:spPr>
        <p:txBody>
          <a:bodyPr>
            <a:normAutofit lnSpcReduction="10000"/>
          </a:bodyPr>
          <a:lstStyle/>
          <a:p>
            <a:r>
              <a:rPr lang="cs-CZ" b="1" dirty="0">
                <a:latin typeface="Aptos" panose="020B0004020202020204" pitchFamily="34" charset="0"/>
              </a:rPr>
              <a:t>„Jaké sociální sítě nebo aplikace pravidelně používáš?“ </a:t>
            </a:r>
          </a:p>
          <a:p>
            <a:pPr marL="0" indent="0">
              <a:buNone/>
            </a:pPr>
            <a:endParaRPr lang="cs-CZ" b="1" dirty="0">
              <a:latin typeface="Aptos" panose="020B0004020202020204" pitchFamily="34" charset="0"/>
            </a:endParaRPr>
          </a:p>
          <a:p>
            <a:r>
              <a:rPr lang="cs-CZ" b="1" dirty="0">
                <a:latin typeface="Aptos" panose="020B0004020202020204" pitchFamily="34" charset="0"/>
              </a:rPr>
              <a:t>„Kolik času průměrně denně na sociálních sítích strávíš?“ </a:t>
            </a:r>
          </a:p>
          <a:p>
            <a:pPr lvl="1"/>
            <a:r>
              <a:rPr lang="cs-CZ" dirty="0">
                <a:latin typeface="Aptos" panose="020B0004020202020204" pitchFamily="34" charset="0"/>
              </a:rPr>
              <a:t>Při odpovědi &gt; 120 minut denně vhodné začít sledovat čas a zvážit další opatření. </a:t>
            </a:r>
          </a:p>
          <a:p>
            <a:endParaRPr lang="cs-CZ" dirty="0">
              <a:latin typeface="Aptos" panose="020B0004020202020204" pitchFamily="34" charset="0"/>
            </a:endParaRPr>
          </a:p>
          <a:p>
            <a:r>
              <a:rPr lang="cs-CZ" b="1" dirty="0">
                <a:latin typeface="Aptos" panose="020B0004020202020204" pitchFamily="34" charset="0"/>
              </a:rPr>
              <a:t>„Myslíš, že používáš sociální sítě až příliš mnoho?“ </a:t>
            </a:r>
          </a:p>
          <a:p>
            <a:pPr lvl="1"/>
            <a:r>
              <a:rPr lang="cs-CZ" dirty="0">
                <a:latin typeface="Aptos" panose="020B0004020202020204" pitchFamily="34" charset="0"/>
              </a:rPr>
              <a:t>Pokud ano: </a:t>
            </a:r>
            <a:r>
              <a:rPr lang="cs-CZ" b="1" dirty="0">
                <a:latin typeface="Aptos" panose="020B0004020202020204" pitchFamily="34" charset="0"/>
              </a:rPr>
              <a:t>„Zkoušel jsi to nějak řešit? Jak to dopadlo?“</a:t>
            </a:r>
            <a:r>
              <a:rPr lang="cs-CZ" dirty="0">
                <a:latin typeface="Aptos" panose="020B0004020202020204" pitchFamily="34" charset="0"/>
              </a:rPr>
              <a:t> </a:t>
            </a:r>
          </a:p>
          <a:p>
            <a:endParaRPr lang="cs-CZ" dirty="0">
              <a:latin typeface="Aptos" panose="020B0004020202020204" pitchFamily="34" charset="0"/>
            </a:endParaRPr>
          </a:p>
          <a:p>
            <a:r>
              <a:rPr lang="cs-CZ" b="1" dirty="0">
                <a:latin typeface="Aptos" panose="020B0004020202020204" pitchFamily="34" charset="0"/>
              </a:rPr>
              <a:t>„Máš pocit, že sledování sociálních sítí tvoje sebevědomí spíš zvyšuje, nebo snižuje?“</a:t>
            </a:r>
          </a:p>
          <a:p>
            <a:endParaRPr lang="cs-CZ" b="1" dirty="0">
              <a:latin typeface="Aptos" panose="020B0004020202020204" pitchFamily="34" charset="0"/>
            </a:endParaRPr>
          </a:p>
          <a:p>
            <a:r>
              <a:rPr lang="cs-CZ" b="1" dirty="0">
                <a:latin typeface="Aptos" panose="020B0004020202020204" pitchFamily="34" charset="0"/>
              </a:rPr>
              <a:t>„Stal jsi se někdy obětí šikany nebo sexuálního obtěžování na internetu?“</a:t>
            </a:r>
          </a:p>
          <a:p>
            <a:pPr lvl="1"/>
            <a:r>
              <a:rPr lang="cs-CZ" dirty="0">
                <a:latin typeface="Aptos" panose="020B0004020202020204" pitchFamily="34" charset="0"/>
              </a:rPr>
              <a:t>V závislosti na odpovědi zvážit konzultaci s psychologem, ev. dětské krizové centrum atd.</a:t>
            </a:r>
          </a:p>
        </p:txBody>
      </p:sp>
      <p:sp>
        <p:nvSpPr>
          <p:cNvPr id="5" name="TextovéPole 4">
            <a:extLst>
              <a:ext uri="{FF2B5EF4-FFF2-40B4-BE49-F238E27FC236}">
                <a16:creationId xmlns:a16="http://schemas.microsoft.com/office/drawing/2014/main" id="{B3F123D4-06A2-AEA7-3FF6-28AD1299ACB0}"/>
              </a:ext>
            </a:extLst>
          </p:cNvPr>
          <p:cNvSpPr txBox="1"/>
          <p:nvPr/>
        </p:nvSpPr>
        <p:spPr>
          <a:xfrm>
            <a:off x="2547256" y="6483224"/>
            <a:ext cx="9846129" cy="369332"/>
          </a:xfrm>
          <a:prstGeom prst="rect">
            <a:avLst/>
          </a:prstGeom>
          <a:noFill/>
        </p:spPr>
        <p:txBody>
          <a:bodyPr wrap="square">
            <a:spAutoFit/>
          </a:bodyPr>
          <a:lstStyle/>
          <a:p>
            <a:r>
              <a:rPr lang="cs-CZ" sz="1800" dirty="0">
                <a:effectLst/>
                <a:latin typeface="Aptos" panose="020B0004020202020204" pitchFamily="34" charset="0"/>
                <a:ea typeface="Aptos" panose="020B0004020202020204" pitchFamily="34" charset="0"/>
                <a:cs typeface="Times New Roman" panose="02020603050405020304" pitchFamily="18" charset="0"/>
              </a:rPr>
              <a:t>Clark DL, Raphael JL, </a:t>
            </a:r>
            <a:r>
              <a:rPr lang="cs-CZ" sz="1800" dirty="0" err="1">
                <a:effectLst/>
                <a:latin typeface="Aptos" panose="020B0004020202020204" pitchFamily="34" charset="0"/>
                <a:ea typeface="Aptos" panose="020B0004020202020204" pitchFamily="34" charset="0"/>
                <a:cs typeface="Times New Roman" panose="02020603050405020304" pitchFamily="18" charset="0"/>
              </a:rPr>
              <a:t>McGuire</a:t>
            </a:r>
            <a:r>
              <a:rPr lang="cs-CZ" sz="1800" dirty="0">
                <a:effectLst/>
                <a:latin typeface="Aptos" panose="020B0004020202020204" pitchFamily="34" charset="0"/>
                <a:ea typeface="Aptos" panose="020B0004020202020204" pitchFamily="34" charset="0"/>
                <a:cs typeface="Times New Roman" panose="02020603050405020304" pitchFamily="18" charset="0"/>
              </a:rPr>
              <a:t> AL. HEADS4: </a:t>
            </a:r>
            <a:r>
              <a:rPr lang="cs-CZ" sz="1800" dirty="0" err="1">
                <a:effectLst/>
                <a:latin typeface="Aptos" panose="020B0004020202020204" pitchFamily="34" charset="0"/>
                <a:ea typeface="Aptos" panose="020B0004020202020204" pitchFamily="34" charset="0"/>
                <a:cs typeface="Times New Roman" panose="02020603050405020304" pitchFamily="18" charset="0"/>
              </a:rPr>
              <a:t>Social</a:t>
            </a:r>
            <a:r>
              <a:rPr lang="cs-CZ" sz="1800" dirty="0">
                <a:effectLst/>
                <a:latin typeface="Aptos" panose="020B0004020202020204" pitchFamily="34" charset="0"/>
                <a:ea typeface="Aptos" panose="020B0004020202020204" pitchFamily="34" charset="0"/>
                <a:cs typeface="Times New Roman" panose="02020603050405020304" pitchFamily="18" charset="0"/>
              </a:rPr>
              <a:t> Media Screening in Adolescent </a:t>
            </a:r>
            <a:r>
              <a:rPr lang="cs-CZ" sz="1800" dirty="0" err="1">
                <a:effectLst/>
                <a:latin typeface="Aptos" panose="020B0004020202020204" pitchFamily="34" charset="0"/>
                <a:ea typeface="Aptos" panose="020B0004020202020204" pitchFamily="34" charset="0"/>
                <a:cs typeface="Times New Roman" panose="02020603050405020304" pitchFamily="18" charset="0"/>
              </a:rPr>
              <a:t>Primary</a:t>
            </a:r>
            <a:r>
              <a:rPr lang="cs-CZ" sz="1800" dirty="0">
                <a:effectLst/>
                <a:latin typeface="Aptos" panose="020B0004020202020204" pitchFamily="34" charset="0"/>
                <a:ea typeface="Aptos" panose="020B0004020202020204" pitchFamily="34" charset="0"/>
                <a:cs typeface="Times New Roman" panose="02020603050405020304" pitchFamily="18" charset="0"/>
              </a:rPr>
              <a:t> Care. </a:t>
            </a:r>
            <a:endParaRPr lang="cs-CZ" dirty="0"/>
          </a:p>
        </p:txBody>
      </p:sp>
    </p:spTree>
    <p:extLst>
      <p:ext uri="{BB962C8B-B14F-4D97-AF65-F5344CB8AC3E}">
        <p14:creationId xmlns:p14="http://schemas.microsoft.com/office/powerpoint/2010/main" val="4152395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Jak objektivizovat užívání soc. sítí</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50668" y="1435395"/>
            <a:ext cx="6664532" cy="5262979"/>
          </a:xfrm>
          <a:prstGeom prst="rect">
            <a:avLst/>
          </a:prstGeom>
          <a:noFill/>
        </p:spPr>
        <p:txBody>
          <a:bodyPr wrap="square" rtlCol="0">
            <a:spAutoFit/>
          </a:bodyPr>
          <a:lstStyle/>
          <a:p>
            <a:pPr marL="342900" indent="-342900">
              <a:buFont typeface="Wingdings" panose="05000000000000000000" pitchFamily="2" charset="2"/>
              <a:buChar char="§"/>
            </a:pPr>
            <a:r>
              <a:rPr lang="cs-CZ" sz="2400" dirty="0"/>
              <a:t>Dle metaanalýzy (</a:t>
            </a:r>
            <a:r>
              <a:rPr lang="cs-CZ" sz="2400" dirty="0" err="1"/>
              <a:t>Parry</a:t>
            </a:r>
            <a:r>
              <a:rPr lang="cs-CZ" sz="2400" dirty="0"/>
              <a:t> et. al, 2021) nelze vnímat výsledky sebehodnocení pomocí dotazníkových šetření jako náhradu protokolů o užívání.</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a:t>„Problematické užívání“ zachycené škálami mělo jen malou oporu v protokolech o užívání.</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a:t>V subjektivních odhadech užívání sociálních sítí s odpovídajícími protokoly užívání korelovalo méně než 10 % výsledků sebehodnocení.</a:t>
            </a:r>
            <a:br>
              <a:rPr lang="cs-CZ" sz="2400" dirty="0"/>
            </a:br>
            <a:r>
              <a:rPr lang="cs-CZ" sz="2400" dirty="0"/>
              <a:t>(po započtení tolerance +- 5%).</a:t>
            </a:r>
          </a:p>
        </p:txBody>
      </p:sp>
      <p:pic>
        <p:nvPicPr>
          <p:cNvPr id="3" name="Obrázek 2">
            <a:extLst>
              <a:ext uri="{FF2B5EF4-FFF2-40B4-BE49-F238E27FC236}">
                <a16:creationId xmlns:a16="http://schemas.microsoft.com/office/drawing/2014/main" id="{E5E7DFC2-3087-4EF2-87BE-6C1B6D85E7E0}"/>
              </a:ext>
            </a:extLst>
          </p:cNvPr>
          <p:cNvPicPr>
            <a:picLocks noChangeAspect="1"/>
          </p:cNvPicPr>
          <p:nvPr/>
        </p:nvPicPr>
        <p:blipFill>
          <a:blip r:embed="rId3"/>
          <a:stretch>
            <a:fillRect/>
          </a:stretch>
        </p:blipFill>
        <p:spPr>
          <a:xfrm>
            <a:off x="7315200" y="1264707"/>
            <a:ext cx="5123137" cy="6858000"/>
          </a:xfrm>
          <a:prstGeom prst="rect">
            <a:avLst/>
          </a:prstGeom>
        </p:spPr>
      </p:pic>
    </p:spTree>
    <p:extLst>
      <p:ext uri="{BB962C8B-B14F-4D97-AF65-F5344CB8AC3E}">
        <p14:creationId xmlns:p14="http://schemas.microsoft.com/office/powerpoint/2010/main" val="1581136688"/>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Deprese, </a:t>
            </a:r>
            <a:r>
              <a:rPr lang="cs-CZ" dirty="0" err="1"/>
              <a:t>well-being</a:t>
            </a:r>
            <a:r>
              <a:rPr lang="cs-CZ" dirty="0"/>
              <a:t> a sociální sítě</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50667" y="1435395"/>
            <a:ext cx="10895221" cy="4893647"/>
          </a:xfrm>
          <a:prstGeom prst="rect">
            <a:avLst/>
          </a:prstGeom>
          <a:noFill/>
        </p:spPr>
        <p:txBody>
          <a:bodyPr wrap="square" rtlCol="0">
            <a:spAutoFit/>
          </a:bodyPr>
          <a:lstStyle/>
          <a:p>
            <a:pPr marL="342900" indent="-342900">
              <a:buFont typeface="Wingdings" panose="05000000000000000000" pitchFamily="2" charset="2"/>
              <a:buChar char="§"/>
            </a:pPr>
            <a:r>
              <a:rPr lang="cs-CZ" sz="2400" dirty="0" err="1"/>
              <a:t>Appel</a:t>
            </a:r>
            <a:r>
              <a:rPr lang="cs-CZ" sz="2400" dirty="0"/>
              <a:t> et al., 2020 v </a:t>
            </a:r>
            <a:r>
              <a:rPr lang="cs-CZ" sz="2400" dirty="0" err="1"/>
              <a:t>review</a:t>
            </a:r>
            <a:r>
              <a:rPr lang="cs-CZ" sz="2400" dirty="0"/>
              <a:t> </a:t>
            </a:r>
            <a:r>
              <a:rPr lang="cs-CZ" sz="2400" dirty="0" err="1"/>
              <a:t>metaanalytických</a:t>
            </a:r>
            <a:r>
              <a:rPr lang="cs-CZ" sz="2400" dirty="0"/>
              <a:t> dat nachází pouze </a:t>
            </a:r>
            <a:r>
              <a:rPr lang="cs-CZ" sz="2400" b="1" dirty="0"/>
              <a:t>slabé důkazy pro spojení intenzity používání sociálních sítí s nižším sebevědomím</a:t>
            </a:r>
            <a:r>
              <a:rPr lang="cs-CZ" sz="2400" dirty="0"/>
              <a:t>, </a:t>
            </a:r>
            <a:r>
              <a:rPr lang="cs-CZ" sz="2400" b="1" dirty="0"/>
              <a:t>celkovou životní spokojeností</a:t>
            </a:r>
            <a:r>
              <a:rPr lang="cs-CZ" sz="2400" dirty="0"/>
              <a:t> a subjektivně udávanou </a:t>
            </a:r>
            <a:r>
              <a:rPr lang="cs-CZ" sz="2400" b="1" dirty="0"/>
              <a:t>depresí</a:t>
            </a:r>
            <a:r>
              <a:rPr lang="cs-CZ" sz="2400" dirty="0"/>
              <a:t>.</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en-US" sz="2400" dirty="0"/>
              <a:t>Valkenburg</a:t>
            </a:r>
            <a:r>
              <a:rPr lang="cs-CZ" sz="2400" dirty="0" err="1"/>
              <a:t>ová</a:t>
            </a:r>
            <a:r>
              <a:rPr lang="cs-CZ" sz="2400" dirty="0"/>
              <a:t> et al. podle </a:t>
            </a:r>
            <a:r>
              <a:rPr lang="cs-CZ" sz="2400" dirty="0" err="1"/>
              <a:t>umbrella-review</a:t>
            </a:r>
            <a:r>
              <a:rPr lang="cs-CZ" sz="2400" dirty="0"/>
              <a:t> z roku 2022 nachází </a:t>
            </a:r>
            <a:r>
              <a:rPr lang="cs-CZ" sz="2400" b="1" dirty="0"/>
              <a:t>slabé asociace mezi používáním sociálních sítí a vyšší mírou </a:t>
            </a:r>
            <a:r>
              <a:rPr lang="cs-CZ" sz="2400" b="1" dirty="0" err="1"/>
              <a:t>ill-being</a:t>
            </a:r>
            <a:r>
              <a:rPr lang="cs-CZ" sz="2400" b="1" dirty="0"/>
              <a:t> </a:t>
            </a:r>
            <a:r>
              <a:rPr lang="cs-CZ" sz="2400" dirty="0"/>
              <a:t>(úzkost, </a:t>
            </a:r>
            <a:r>
              <a:rPr lang="cs-CZ" sz="2400" dirty="0" err="1"/>
              <a:t>depresivita</a:t>
            </a:r>
            <a:r>
              <a:rPr lang="cs-CZ" sz="2400" dirty="0"/>
              <a:t>), ale </a:t>
            </a:r>
            <a:r>
              <a:rPr lang="cs-CZ" sz="2400" b="1" dirty="0"/>
              <a:t>zároveň i s vyšší mírou </a:t>
            </a:r>
            <a:r>
              <a:rPr lang="cs-CZ" sz="2400" b="1" dirty="0" err="1"/>
              <a:t>well-being</a:t>
            </a:r>
            <a:r>
              <a:rPr lang="cs-CZ" sz="2400" dirty="0"/>
              <a:t>, při výrazné variabilitě.</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a:t>Výsledky dalších systematických a narativních přehledových článků ukazují na </a:t>
            </a:r>
            <a:r>
              <a:rPr lang="cs-CZ" sz="2400" b="1" dirty="0"/>
              <a:t>nízký vliv na </a:t>
            </a:r>
            <a:r>
              <a:rPr lang="cs-CZ" sz="2400" b="1" dirty="0" err="1"/>
              <a:t>well-being</a:t>
            </a:r>
            <a:r>
              <a:rPr lang="cs-CZ" sz="2400" b="1" dirty="0"/>
              <a:t> </a:t>
            </a:r>
            <a:r>
              <a:rPr lang="cs-CZ" sz="2400" dirty="0"/>
              <a:t>s četnými inkonzistencemi mezi studiemi.</a:t>
            </a:r>
          </a:p>
        </p:txBody>
      </p:sp>
    </p:spTree>
    <p:extLst>
      <p:ext uri="{BB962C8B-B14F-4D97-AF65-F5344CB8AC3E}">
        <p14:creationId xmlns:p14="http://schemas.microsoft.com/office/powerpoint/2010/main" val="59104764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E3F2A2-1B84-4402-B75F-3252401E80DD}"/>
              </a:ext>
            </a:extLst>
          </p:cNvPr>
          <p:cNvSpPr>
            <a:spLocks noGrp="1"/>
          </p:cNvSpPr>
          <p:nvPr>
            <p:ph type="title"/>
          </p:nvPr>
        </p:nvSpPr>
        <p:spPr>
          <a:xfrm>
            <a:off x="646111" y="452718"/>
            <a:ext cx="9404723" cy="780659"/>
          </a:xfrm>
        </p:spPr>
        <p:txBody>
          <a:bodyPr/>
          <a:lstStyle/>
          <a:p>
            <a:r>
              <a:rPr lang="cs-CZ" dirty="0"/>
              <a:t>Význam sociálních sítí ve světě</a:t>
            </a:r>
          </a:p>
        </p:txBody>
      </p:sp>
      <p:sp>
        <p:nvSpPr>
          <p:cNvPr id="3" name="Zástupný obsah 2">
            <a:extLst>
              <a:ext uri="{FF2B5EF4-FFF2-40B4-BE49-F238E27FC236}">
                <a16:creationId xmlns:a16="http://schemas.microsoft.com/office/drawing/2014/main" id="{EF059DFC-2DAC-4C84-BC51-D80118F04714}"/>
              </a:ext>
            </a:extLst>
          </p:cNvPr>
          <p:cNvSpPr>
            <a:spLocks noGrp="1"/>
          </p:cNvSpPr>
          <p:nvPr>
            <p:ph idx="1"/>
          </p:nvPr>
        </p:nvSpPr>
        <p:spPr>
          <a:xfrm>
            <a:off x="646111" y="1595718"/>
            <a:ext cx="6445805" cy="2986915"/>
          </a:xfrm>
        </p:spPr>
        <p:txBody>
          <a:bodyPr>
            <a:noAutofit/>
          </a:bodyPr>
          <a:lstStyle/>
          <a:p>
            <a:pPr marL="0" indent="0">
              <a:buNone/>
            </a:pPr>
            <a:r>
              <a:rPr lang="cs-CZ" sz="2200" b="1" dirty="0">
                <a:latin typeface="+mn-lt"/>
              </a:rPr>
              <a:t>Webová služba </a:t>
            </a:r>
            <a:r>
              <a:rPr lang="cs-CZ" sz="2200" dirty="0">
                <a:latin typeface="+mn-lt"/>
              </a:rPr>
              <a:t>umožňující: </a:t>
            </a:r>
            <a:br>
              <a:rPr lang="cs-CZ" sz="2200" dirty="0">
                <a:latin typeface="+mn-lt"/>
              </a:rPr>
            </a:br>
            <a:r>
              <a:rPr lang="cs-CZ" sz="2200" dirty="0">
                <a:latin typeface="+mn-lt"/>
              </a:rPr>
              <a:t>- založit si </a:t>
            </a:r>
            <a:r>
              <a:rPr lang="cs-CZ" sz="2200" b="1" dirty="0">
                <a:latin typeface="+mn-lt"/>
              </a:rPr>
              <a:t>veřejný profil </a:t>
            </a:r>
            <a:r>
              <a:rPr lang="cs-CZ" sz="2200" dirty="0">
                <a:latin typeface="+mn-lt"/>
              </a:rPr>
              <a:t>a seznam uživatelů, se kterými sdílí informace</a:t>
            </a:r>
            <a:br>
              <a:rPr lang="cs-CZ" sz="2200" dirty="0">
                <a:latin typeface="+mn-lt"/>
              </a:rPr>
            </a:br>
            <a:r>
              <a:rPr lang="cs-CZ" sz="2200" dirty="0">
                <a:latin typeface="+mn-lt"/>
              </a:rPr>
              <a:t>- </a:t>
            </a:r>
            <a:r>
              <a:rPr lang="cs-CZ" sz="2200" b="1" dirty="0">
                <a:latin typeface="+mn-lt"/>
              </a:rPr>
              <a:t>prohlížet si informace </a:t>
            </a:r>
            <a:r>
              <a:rPr lang="cs-CZ" sz="2200" dirty="0">
                <a:latin typeface="+mn-lt"/>
              </a:rPr>
              <a:t>a zprávy zveřejňované uživateli, se kterými je ve spojení</a:t>
            </a:r>
            <a:br>
              <a:rPr lang="cs-CZ" sz="2200" dirty="0">
                <a:latin typeface="+mn-lt"/>
              </a:rPr>
            </a:br>
            <a:r>
              <a:rPr lang="cs-CZ" sz="2200" dirty="0">
                <a:latin typeface="+mn-lt"/>
              </a:rPr>
              <a:t>- </a:t>
            </a:r>
            <a:r>
              <a:rPr lang="cs-CZ" sz="2200" b="1" dirty="0">
                <a:latin typeface="+mn-lt"/>
              </a:rPr>
              <a:t>sledovat aktivitu</a:t>
            </a:r>
            <a:r>
              <a:rPr lang="cs-CZ" sz="2200" dirty="0">
                <a:latin typeface="+mn-lt"/>
              </a:rPr>
              <a:t> svých kontaktů s dalšími kontakty</a:t>
            </a:r>
            <a:br>
              <a:rPr lang="cs-CZ" sz="2200" dirty="0">
                <a:latin typeface="+mn-lt"/>
              </a:rPr>
            </a:br>
            <a:r>
              <a:rPr lang="cs-CZ" sz="2200" dirty="0">
                <a:latin typeface="+mn-lt"/>
              </a:rPr>
              <a:t>	</a:t>
            </a:r>
            <a:r>
              <a:rPr lang="cs-CZ" sz="2200" b="1" dirty="0">
                <a:latin typeface="+mn-lt"/>
              </a:rPr>
              <a:t>		</a:t>
            </a:r>
            <a:r>
              <a:rPr lang="cs-CZ" sz="1800" b="1" dirty="0">
                <a:latin typeface="+mn-lt"/>
              </a:rPr>
              <a:t>	(volně dle </a:t>
            </a:r>
            <a:r>
              <a:rPr lang="cs-CZ" sz="1800" b="1" dirty="0" err="1">
                <a:latin typeface="+mn-lt"/>
              </a:rPr>
              <a:t>Boydová</a:t>
            </a:r>
            <a:r>
              <a:rPr lang="cs-CZ" sz="1800" b="1" dirty="0">
                <a:latin typeface="+mn-lt"/>
              </a:rPr>
              <a:t>, </a:t>
            </a:r>
            <a:r>
              <a:rPr lang="cs-CZ" sz="1800" b="1" dirty="0" err="1">
                <a:latin typeface="+mn-lt"/>
              </a:rPr>
              <a:t>Ellisonová</a:t>
            </a:r>
            <a:r>
              <a:rPr lang="cs-CZ" sz="1800" b="1" dirty="0">
                <a:latin typeface="+mn-lt"/>
              </a:rPr>
              <a:t>, 2007)</a:t>
            </a:r>
          </a:p>
        </p:txBody>
      </p:sp>
      <p:sp>
        <p:nvSpPr>
          <p:cNvPr id="4" name="TextovéPole 3">
            <a:extLst>
              <a:ext uri="{FF2B5EF4-FFF2-40B4-BE49-F238E27FC236}">
                <a16:creationId xmlns:a16="http://schemas.microsoft.com/office/drawing/2014/main" id="{C2868894-6193-48C3-997D-B1F1DDAB7DDB}"/>
              </a:ext>
            </a:extLst>
          </p:cNvPr>
          <p:cNvSpPr txBox="1"/>
          <p:nvPr/>
        </p:nvSpPr>
        <p:spPr>
          <a:xfrm>
            <a:off x="754912" y="4729820"/>
            <a:ext cx="6039293" cy="769441"/>
          </a:xfrm>
          <a:prstGeom prst="rect">
            <a:avLst/>
          </a:prstGeom>
          <a:noFill/>
        </p:spPr>
        <p:txBody>
          <a:bodyPr wrap="square" rtlCol="0">
            <a:spAutoFit/>
          </a:bodyPr>
          <a:lstStyle/>
          <a:p>
            <a:r>
              <a:rPr lang="cs-CZ" sz="2200" dirty="0">
                <a:latin typeface="+mn-lt"/>
              </a:rPr>
              <a:t>Rostoucí čas strávený na sociálních sítích vede k potřebě dalšího </a:t>
            </a:r>
            <a:r>
              <a:rPr lang="cs-CZ" sz="2200" dirty="0"/>
              <a:t>výzkumu</a:t>
            </a:r>
          </a:p>
        </p:txBody>
      </p:sp>
      <p:pic>
        <p:nvPicPr>
          <p:cNvPr id="6" name="Obrázek 5">
            <a:extLst>
              <a:ext uri="{FF2B5EF4-FFF2-40B4-BE49-F238E27FC236}">
                <a16:creationId xmlns:a16="http://schemas.microsoft.com/office/drawing/2014/main" id="{7AAFA867-D446-463E-9731-E9644AC1D537}"/>
              </a:ext>
            </a:extLst>
          </p:cNvPr>
          <p:cNvPicPr>
            <a:picLocks noChangeAspect="1"/>
          </p:cNvPicPr>
          <p:nvPr/>
        </p:nvPicPr>
        <p:blipFill>
          <a:blip r:embed="rId3"/>
          <a:stretch>
            <a:fillRect/>
          </a:stretch>
        </p:blipFill>
        <p:spPr>
          <a:xfrm>
            <a:off x="7166344" y="1595718"/>
            <a:ext cx="3995791" cy="3906995"/>
          </a:xfrm>
          <a:prstGeom prst="rect">
            <a:avLst/>
          </a:prstGeom>
        </p:spPr>
      </p:pic>
    </p:spTree>
    <p:extLst>
      <p:ext uri="{BB962C8B-B14F-4D97-AF65-F5344CB8AC3E}">
        <p14:creationId xmlns:p14="http://schemas.microsoft.com/office/powerpoint/2010/main" val="51045424"/>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Deprese, </a:t>
            </a:r>
            <a:r>
              <a:rPr lang="cs-CZ" dirty="0" err="1"/>
              <a:t>well-being</a:t>
            </a:r>
            <a:r>
              <a:rPr lang="cs-CZ" dirty="0"/>
              <a:t> a sociální sítě</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50667" y="1435395"/>
            <a:ext cx="10895221" cy="4154984"/>
          </a:xfrm>
          <a:prstGeom prst="rect">
            <a:avLst/>
          </a:prstGeom>
          <a:noFill/>
        </p:spPr>
        <p:txBody>
          <a:bodyPr wrap="square" rtlCol="0">
            <a:spAutoFit/>
          </a:bodyPr>
          <a:lstStyle/>
          <a:p>
            <a:pPr marL="342900" indent="-342900">
              <a:buFont typeface="Wingdings" panose="05000000000000000000" pitchFamily="2" charset="2"/>
              <a:buChar char="§"/>
            </a:pPr>
            <a:r>
              <a:rPr lang="cs-CZ" sz="2400" dirty="0" err="1"/>
              <a:t>Course-Choiová</a:t>
            </a:r>
            <a:r>
              <a:rPr lang="cs-CZ" sz="2400" dirty="0"/>
              <a:t> &amp; </a:t>
            </a:r>
            <a:r>
              <a:rPr lang="cs-CZ" sz="2400" dirty="0" err="1"/>
              <a:t>Hammondová</a:t>
            </a:r>
            <a:r>
              <a:rPr lang="cs-CZ" sz="2400" dirty="0"/>
              <a:t> (2020) ve své narativní </a:t>
            </a:r>
            <a:r>
              <a:rPr lang="cs-CZ" sz="2400" dirty="0" err="1"/>
              <a:t>review</a:t>
            </a:r>
            <a:br>
              <a:rPr lang="cs-CZ" sz="2400" dirty="0"/>
            </a:br>
            <a:r>
              <a:rPr lang="cs-CZ" sz="2400" dirty="0"/>
              <a:t>14 longitudinálních studií ukazuje na </a:t>
            </a:r>
            <a:r>
              <a:rPr lang="cs-CZ" sz="2400" b="1" dirty="0"/>
              <a:t>nárůst </a:t>
            </a:r>
            <a:r>
              <a:rPr lang="cs-CZ" sz="2400" b="1" dirty="0" err="1"/>
              <a:t>depresivity</a:t>
            </a:r>
            <a:r>
              <a:rPr lang="cs-CZ" sz="2400" b="1" dirty="0"/>
              <a:t> při pasivním užívání </a:t>
            </a:r>
            <a:r>
              <a:rPr lang="cs-CZ" sz="2400" dirty="0"/>
              <a:t>(</a:t>
            </a:r>
            <a:r>
              <a:rPr lang="cs-CZ" sz="2400" dirty="0" err="1"/>
              <a:t>browsing</a:t>
            </a:r>
            <a:r>
              <a:rPr lang="cs-CZ" sz="2400" dirty="0"/>
              <a:t>, </a:t>
            </a:r>
            <a:r>
              <a:rPr lang="cs-CZ" sz="2400" dirty="0" err="1"/>
              <a:t>following</a:t>
            </a:r>
            <a:r>
              <a:rPr lang="cs-CZ" sz="2400" dirty="0"/>
              <a:t>) ve srovnání </a:t>
            </a:r>
            <a:r>
              <a:rPr lang="cs-CZ" sz="2400" b="1" dirty="0"/>
              <a:t>s aktivním užíváním </a:t>
            </a:r>
            <a:br>
              <a:rPr lang="cs-CZ" sz="2400" b="1" dirty="0"/>
            </a:br>
            <a:r>
              <a:rPr lang="cs-CZ" sz="2400" dirty="0"/>
              <a:t>(</a:t>
            </a:r>
            <a:r>
              <a:rPr lang="cs-CZ" sz="2400" dirty="0" err="1"/>
              <a:t>lajkování</a:t>
            </a:r>
            <a:r>
              <a:rPr lang="cs-CZ" sz="2400" dirty="0"/>
              <a:t>, </a:t>
            </a:r>
            <a:r>
              <a:rPr lang="cs-CZ" sz="2400" dirty="0" err="1"/>
              <a:t>postování</a:t>
            </a:r>
            <a:r>
              <a:rPr lang="cs-CZ" sz="2400" dirty="0"/>
              <a:t> a komentování). </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err="1"/>
              <a:t>Valkenburgová</a:t>
            </a:r>
            <a:r>
              <a:rPr lang="cs-CZ" sz="2400" dirty="0"/>
              <a:t> (2021) přichází s modelem rozdílné vnímavosti vůči efektu médií s více </a:t>
            </a:r>
            <a:r>
              <a:rPr lang="cs-CZ" sz="2400" b="1" dirty="0"/>
              <a:t>individualizovaným hodnocením efektu soc. sítí na konkrétního jedince</a:t>
            </a:r>
            <a:r>
              <a:rPr lang="cs-CZ" sz="2400" dirty="0"/>
              <a:t>. Podle jejích výsledků </a:t>
            </a:r>
            <a:r>
              <a:rPr lang="cs-CZ" sz="2400" b="1" dirty="0"/>
              <a:t>malá skupina adolescentů udávala negativní efekt</a:t>
            </a:r>
            <a:r>
              <a:rPr lang="cs-CZ" sz="2400" dirty="0"/>
              <a:t> soc. sítí na well-being (10-15 %) a jiná </a:t>
            </a:r>
            <a:r>
              <a:rPr lang="cs-CZ" sz="2400" b="1" dirty="0"/>
              <a:t>malá skupina adolescentů udávala pozitivní efekt </a:t>
            </a:r>
            <a:r>
              <a:rPr lang="cs-CZ" sz="2400" dirty="0"/>
              <a:t>(rovněž 10-15 %). </a:t>
            </a:r>
            <a:br>
              <a:rPr lang="cs-CZ" sz="2400" dirty="0"/>
            </a:br>
            <a:r>
              <a:rPr lang="cs-CZ" sz="2400" b="1" dirty="0"/>
              <a:t>U většiny adolescentů</a:t>
            </a:r>
            <a:r>
              <a:rPr lang="cs-CZ" sz="2400" dirty="0"/>
              <a:t> pak </a:t>
            </a:r>
            <a:r>
              <a:rPr lang="cs-CZ" sz="2400" b="1" dirty="0"/>
              <a:t>nebyl zachycen žádný efekt.</a:t>
            </a:r>
          </a:p>
        </p:txBody>
      </p:sp>
    </p:spTree>
    <p:extLst>
      <p:ext uri="{BB962C8B-B14F-4D97-AF65-F5344CB8AC3E}">
        <p14:creationId xmlns:p14="http://schemas.microsoft.com/office/powerpoint/2010/main" val="613223069"/>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Vnímavost vůči soc. médiím</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46111" y="1435395"/>
            <a:ext cx="10895221" cy="6001643"/>
          </a:xfrm>
          <a:prstGeom prst="rect">
            <a:avLst/>
          </a:prstGeom>
          <a:noFill/>
        </p:spPr>
        <p:txBody>
          <a:bodyPr wrap="square" rtlCol="0">
            <a:spAutoFit/>
          </a:bodyPr>
          <a:lstStyle/>
          <a:p>
            <a:pPr marL="342900" indent="-342900">
              <a:buFont typeface="Wingdings" panose="05000000000000000000" pitchFamily="2" charset="2"/>
              <a:buChar char="§"/>
            </a:pPr>
            <a:r>
              <a:rPr lang="cs-CZ" sz="2400" b="1" dirty="0" err="1"/>
              <a:t>Valkenburgová</a:t>
            </a:r>
            <a:r>
              <a:rPr lang="cs-CZ" sz="2400" b="1" dirty="0"/>
              <a:t> (2021)</a:t>
            </a:r>
            <a:r>
              <a:rPr lang="cs-CZ" sz="2400" dirty="0"/>
              <a:t> – </a:t>
            </a:r>
            <a:r>
              <a:rPr lang="cs-CZ" sz="2400" b="1" dirty="0"/>
              <a:t>DSMM (model rozdílné vnímavosti vůči účinkům médií)</a:t>
            </a:r>
          </a:p>
          <a:p>
            <a:pPr marL="800100" lvl="1" indent="-342900">
              <a:buFont typeface="Wingdings" panose="05000000000000000000" pitchFamily="2" charset="2"/>
              <a:buChar char="§"/>
            </a:pPr>
            <a:r>
              <a:rPr lang="cs-CZ" sz="2400" dirty="0"/>
              <a:t>osobnostní vlastnosti (např. introverze nebo extroverze) </a:t>
            </a:r>
          </a:p>
          <a:p>
            <a:pPr marL="800100" lvl="1" indent="-342900">
              <a:buFont typeface="Wingdings" panose="05000000000000000000" pitchFamily="2" charset="2"/>
              <a:buChar char="§"/>
            </a:pPr>
            <a:r>
              <a:rPr lang="cs-CZ" sz="2400" dirty="0"/>
              <a:t>věk a vyspělost</a:t>
            </a:r>
          </a:p>
          <a:p>
            <a:pPr marL="800100" lvl="1" indent="-342900">
              <a:buFont typeface="Wingdings" panose="05000000000000000000" pitchFamily="2" charset="2"/>
              <a:buChar char="§"/>
            </a:pPr>
            <a:r>
              <a:rPr lang="cs-CZ" sz="2400" dirty="0"/>
              <a:t>sociální prostředí (rodina, škola)</a:t>
            </a:r>
          </a:p>
          <a:p>
            <a:pPr marL="800100" lvl="1" indent="-342900">
              <a:buFont typeface="Wingdings" panose="05000000000000000000" pitchFamily="2" charset="2"/>
              <a:buChar char="§"/>
            </a:pPr>
            <a:r>
              <a:rPr lang="cs-CZ" sz="2400" dirty="0"/>
              <a:t>média – mohou ovlivnit naše myšlení, naše pocity a vzrušení</a:t>
            </a:r>
          </a:p>
          <a:p>
            <a:pPr marL="342900" indent="-342900">
              <a:buFont typeface="Wingdings" panose="05000000000000000000" pitchFamily="2" charset="2"/>
              <a:buChar char="§"/>
            </a:pPr>
            <a:endParaRPr lang="cs-CZ" sz="2400" b="1" dirty="0"/>
          </a:p>
          <a:p>
            <a:pPr marL="342900" indent="-342900">
              <a:buFont typeface="Wingdings" panose="05000000000000000000" pitchFamily="2" charset="2"/>
              <a:buChar char="§"/>
            </a:pPr>
            <a:r>
              <a:rPr lang="cs-CZ" sz="2400" b="1" dirty="0" err="1"/>
              <a:t>Vaid</a:t>
            </a:r>
            <a:r>
              <a:rPr lang="cs-CZ" sz="2400" b="1" dirty="0"/>
              <a:t> (2024) – konstrukt vnímavosti vůči sociálním médiím</a:t>
            </a:r>
          </a:p>
          <a:p>
            <a:pPr marL="800100" lvl="1" indent="-342900">
              <a:buFont typeface="Wingdings" panose="05000000000000000000" pitchFamily="2" charset="2"/>
              <a:buChar char="§"/>
            </a:pPr>
            <a:r>
              <a:rPr lang="cs-CZ" sz="2400" dirty="0"/>
              <a:t>rozdílné dopady soc. médií na duševní pohodu mezi jedinci </a:t>
            </a:r>
          </a:p>
          <a:p>
            <a:pPr marL="800100" lvl="1" indent="-342900">
              <a:buFont typeface="Wingdings" panose="05000000000000000000" pitchFamily="2" charset="2"/>
              <a:buChar char="§"/>
            </a:pPr>
            <a:r>
              <a:rPr lang="cs-CZ" sz="2400" b="1" dirty="0"/>
              <a:t>účinky se liší mezi osobami a v různých kontextech</a:t>
            </a:r>
          </a:p>
          <a:p>
            <a:pPr marL="1257300" lvl="2" indent="-342900">
              <a:buFont typeface="Wingdings" panose="05000000000000000000" pitchFamily="2" charset="2"/>
              <a:buChar char="§"/>
            </a:pPr>
            <a:r>
              <a:rPr lang="cs-CZ" sz="2400" dirty="0"/>
              <a:t>dispozice jedince (</a:t>
            </a:r>
            <a:r>
              <a:rPr lang="cs-CZ" sz="2400" dirty="0" err="1"/>
              <a:t>depresivita</a:t>
            </a:r>
            <a:r>
              <a:rPr lang="cs-CZ" sz="2400" dirty="0"/>
              <a:t>, osamělost, nespokojenost)</a:t>
            </a:r>
          </a:p>
          <a:p>
            <a:pPr marL="1257300" lvl="2" indent="-342900">
              <a:buFont typeface="Wingdings" panose="05000000000000000000" pitchFamily="2" charset="2"/>
              <a:buChar char="§"/>
            </a:pPr>
            <a:r>
              <a:rPr lang="cs-CZ" sz="2400" dirty="0"/>
              <a:t>používání sociálních médií </a:t>
            </a:r>
          </a:p>
          <a:p>
            <a:pPr marL="1714500" lvl="3" indent="-342900">
              <a:buFont typeface="Wingdings" panose="05000000000000000000" pitchFamily="2" charset="2"/>
              <a:buChar char="§"/>
            </a:pPr>
            <a:r>
              <a:rPr lang="cs-CZ" sz="2400" dirty="0"/>
              <a:t>na různých místech (v přírodě, ve společnosti)</a:t>
            </a:r>
          </a:p>
          <a:p>
            <a:pPr marL="1714500" lvl="3" indent="-342900">
              <a:buFont typeface="Wingdings" panose="05000000000000000000" pitchFamily="2" charset="2"/>
              <a:buChar char="§"/>
            </a:pPr>
            <a:r>
              <a:rPr lang="cs-CZ" sz="2400" dirty="0"/>
              <a:t>v přítomnosti různých osob (rodina)</a:t>
            </a:r>
          </a:p>
          <a:p>
            <a:pPr marL="1714500" lvl="3" indent="-342900">
              <a:buFont typeface="Wingdings" panose="05000000000000000000" pitchFamily="2" charset="2"/>
              <a:buChar char="§"/>
            </a:pPr>
            <a:endParaRPr lang="cs-CZ" sz="2400" dirty="0"/>
          </a:p>
          <a:p>
            <a:pPr marL="1714500" lvl="3" indent="-342900">
              <a:buFont typeface="Wingdings" panose="05000000000000000000" pitchFamily="2" charset="2"/>
              <a:buChar char="§"/>
            </a:pPr>
            <a:endParaRPr lang="cs-CZ" sz="2400" dirty="0"/>
          </a:p>
        </p:txBody>
      </p:sp>
    </p:spTree>
    <p:extLst>
      <p:ext uri="{BB962C8B-B14F-4D97-AF65-F5344CB8AC3E}">
        <p14:creationId xmlns:p14="http://schemas.microsoft.com/office/powerpoint/2010/main" val="86150191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2A324-A47D-9A4B-B6AD-A7252F959258}"/>
            </a:ext>
          </a:extLst>
        </p:cNvPr>
        <p:cNvGrpSpPr/>
        <p:nvPr/>
      </p:nvGrpSpPr>
      <p:grpSpPr>
        <a:xfrm>
          <a:off x="0" y="0"/>
          <a:ext cx="0" cy="0"/>
          <a:chOff x="0" y="0"/>
          <a:chExt cx="0" cy="0"/>
        </a:xfrm>
      </p:grpSpPr>
      <p:sp>
        <p:nvSpPr>
          <p:cNvPr id="7" name="Nadpis 6">
            <a:extLst>
              <a:ext uri="{FF2B5EF4-FFF2-40B4-BE49-F238E27FC236}">
                <a16:creationId xmlns:a16="http://schemas.microsoft.com/office/drawing/2014/main" id="{DE3D66D6-5EFC-F9BB-91E3-3BBE6CB7125B}"/>
              </a:ext>
            </a:extLst>
          </p:cNvPr>
          <p:cNvSpPr>
            <a:spLocks noGrp="1"/>
          </p:cNvSpPr>
          <p:nvPr>
            <p:ph type="title"/>
          </p:nvPr>
        </p:nvSpPr>
        <p:spPr>
          <a:xfrm>
            <a:off x="646111" y="452718"/>
            <a:ext cx="9717089" cy="982677"/>
          </a:xfrm>
        </p:spPr>
        <p:txBody>
          <a:bodyPr/>
          <a:lstStyle/>
          <a:p>
            <a:r>
              <a:rPr lang="cs-CZ" dirty="0"/>
              <a:t>Vnímavost vůči soc. médiím</a:t>
            </a:r>
          </a:p>
        </p:txBody>
      </p:sp>
      <p:sp>
        <p:nvSpPr>
          <p:cNvPr id="10" name="TextovéPole 9">
            <a:extLst>
              <a:ext uri="{FF2B5EF4-FFF2-40B4-BE49-F238E27FC236}">
                <a16:creationId xmlns:a16="http://schemas.microsoft.com/office/drawing/2014/main" id="{756C47BA-5B1A-3D29-7793-949BAC660C3C}"/>
              </a:ext>
            </a:extLst>
          </p:cNvPr>
          <p:cNvSpPr txBox="1"/>
          <p:nvPr/>
        </p:nvSpPr>
        <p:spPr>
          <a:xfrm>
            <a:off x="646111" y="1435395"/>
            <a:ext cx="10895221" cy="3416320"/>
          </a:xfrm>
          <a:prstGeom prst="rect">
            <a:avLst/>
          </a:prstGeom>
          <a:noFill/>
        </p:spPr>
        <p:txBody>
          <a:bodyPr wrap="square" rtlCol="0">
            <a:spAutoFit/>
          </a:bodyPr>
          <a:lstStyle/>
          <a:p>
            <a:pPr marL="342900" indent="-342900">
              <a:buFont typeface="Wingdings" panose="05000000000000000000" pitchFamily="2" charset="2"/>
              <a:buChar char="§"/>
            </a:pPr>
            <a:r>
              <a:rPr lang="cs-CZ" sz="2400" b="1" dirty="0" err="1"/>
              <a:t>Orbenová</a:t>
            </a:r>
            <a:r>
              <a:rPr lang="cs-CZ" sz="2400" b="1" dirty="0"/>
              <a:t> (2022) - období zvýšené citlivosti na sociální média</a:t>
            </a:r>
          </a:p>
          <a:p>
            <a:pPr marL="800100" lvl="1" indent="-342900">
              <a:buFont typeface="Wingdings" panose="05000000000000000000" pitchFamily="2" charset="2"/>
              <a:buChar char="§"/>
            </a:pPr>
            <a:r>
              <a:rPr lang="cs-CZ" sz="2400" kern="100" dirty="0">
                <a:effectLst/>
                <a:latin typeface="Aptos" panose="020B0004020202020204" pitchFamily="34" charset="0"/>
                <a:ea typeface="Aptos" panose="020B0004020202020204" pitchFamily="34" charset="0"/>
                <a:cs typeface="Times New Roman" panose="02020603050405020304" pitchFamily="18" charset="0"/>
              </a:rPr>
              <a:t>sledovala vztah mezi používáním sociálních sítí a </a:t>
            </a:r>
            <a:r>
              <a:rPr lang="cs-CZ" sz="2400" kern="100" dirty="0" err="1">
                <a:effectLst/>
                <a:latin typeface="Aptos" panose="020B0004020202020204" pitchFamily="34" charset="0"/>
                <a:ea typeface="Aptos" panose="020B0004020202020204" pitchFamily="34" charset="0"/>
                <a:cs typeface="Times New Roman" panose="02020603050405020304" pitchFamily="18" charset="0"/>
              </a:rPr>
              <a:t>well-beingem</a:t>
            </a:r>
            <a:endParaRPr lang="cs-CZ" sz="2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Wingdings" panose="05000000000000000000" pitchFamily="2" charset="2"/>
              <a:buChar char="§"/>
            </a:pPr>
            <a:endParaRPr lang="cs-CZ" sz="2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Wingdings" panose="05000000000000000000" pitchFamily="2" charset="2"/>
              <a:buChar char="§"/>
            </a:pPr>
            <a:r>
              <a:rPr lang="cs-CZ" sz="2400" kern="100" dirty="0">
                <a:effectLst/>
                <a:latin typeface="Aptos" panose="020B0004020202020204" pitchFamily="34" charset="0"/>
                <a:ea typeface="Aptos" panose="020B0004020202020204" pitchFamily="34" charset="0"/>
                <a:cs typeface="Times New Roman" panose="02020603050405020304" pitchFamily="18" charset="0"/>
              </a:rPr>
              <a:t>u adolescentů zaznamenala určitá „období citlivosti“, kdy zvýšené používání sociálních sítí během těchto vývojových období predikovalo snížení subjektivně prožívané celkové životní spokojenosti o rok později</a:t>
            </a:r>
          </a:p>
          <a:p>
            <a:pPr marL="800100" lvl="1" indent="-342900">
              <a:buFont typeface="Wingdings" panose="05000000000000000000" pitchFamily="2" charset="2"/>
              <a:buChar char="§"/>
            </a:pPr>
            <a:endParaRPr lang="cs-CZ" sz="2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Wingdings" panose="05000000000000000000" pitchFamily="2" charset="2"/>
              <a:buChar char="§"/>
            </a:pPr>
            <a:r>
              <a:rPr lang="cs-CZ" sz="2400" kern="100" dirty="0">
                <a:effectLst/>
                <a:latin typeface="Aptos" panose="020B0004020202020204" pitchFamily="34" charset="0"/>
                <a:ea typeface="Aptos" panose="020B0004020202020204" pitchFamily="34" charset="0"/>
                <a:cs typeface="Times New Roman" panose="02020603050405020304" pitchFamily="18" charset="0"/>
              </a:rPr>
              <a:t>U dívek mezi 11-13 lety, u chlapců mezi 14.-15. rokem</a:t>
            </a:r>
          </a:p>
          <a:p>
            <a:pPr marL="800100" lvl="1" indent="-342900">
              <a:buFont typeface="Wingdings" panose="05000000000000000000" pitchFamily="2" charset="2"/>
              <a:buChar char="§"/>
            </a:pPr>
            <a:r>
              <a:rPr lang="cs-CZ" sz="2400" kern="100" dirty="0">
                <a:effectLst/>
                <a:latin typeface="Aptos" panose="020B0004020202020204" pitchFamily="34" charset="0"/>
                <a:ea typeface="Aptos" panose="020B0004020202020204" pitchFamily="34" charset="0"/>
                <a:cs typeface="Times New Roman" panose="02020603050405020304" pitchFamily="18" charset="0"/>
              </a:rPr>
              <a:t>„období citlivosti“ nezávislé na pohlaví kolem 19. roku věku</a:t>
            </a:r>
            <a:endParaRPr lang="cs-CZ" sz="2400" dirty="0"/>
          </a:p>
        </p:txBody>
      </p:sp>
      <p:sp>
        <p:nvSpPr>
          <p:cNvPr id="2" name="TextovéPole 1">
            <a:extLst>
              <a:ext uri="{FF2B5EF4-FFF2-40B4-BE49-F238E27FC236}">
                <a16:creationId xmlns:a16="http://schemas.microsoft.com/office/drawing/2014/main" id="{FD614309-8893-263A-E364-461947C65D42}"/>
              </a:ext>
            </a:extLst>
          </p:cNvPr>
          <p:cNvSpPr txBox="1"/>
          <p:nvPr/>
        </p:nvSpPr>
        <p:spPr>
          <a:xfrm>
            <a:off x="646111" y="6442815"/>
            <a:ext cx="11545889" cy="369332"/>
          </a:xfrm>
          <a:prstGeom prst="rect">
            <a:avLst/>
          </a:prstGeom>
          <a:noFill/>
        </p:spPr>
        <p:txBody>
          <a:bodyPr wrap="square">
            <a:spAutoFit/>
          </a:bodyPr>
          <a:lstStyle/>
          <a:p>
            <a:pPr algn="r"/>
            <a:r>
              <a:rPr lang="cs-CZ" sz="1800" dirty="0" err="1"/>
              <a:t>Orben</a:t>
            </a:r>
            <a:r>
              <a:rPr lang="cs-CZ" sz="1800" dirty="0"/>
              <a:t> A.</a:t>
            </a:r>
            <a:r>
              <a:rPr lang="cs-CZ" dirty="0"/>
              <a:t>, </a:t>
            </a:r>
            <a:r>
              <a:rPr lang="cs-CZ" dirty="0" err="1"/>
              <a:t>Przybylski</a:t>
            </a:r>
            <a:r>
              <a:rPr lang="cs-CZ" sz="1800" dirty="0"/>
              <a:t> A.: </a:t>
            </a:r>
            <a:r>
              <a:rPr lang="en-US" sz="1800" dirty="0"/>
              <a:t>Windows of developmental sensitivity to social media</a:t>
            </a:r>
            <a:r>
              <a:rPr lang="cs-CZ" sz="1800" dirty="0"/>
              <a:t>, 2022</a:t>
            </a:r>
          </a:p>
        </p:txBody>
      </p:sp>
    </p:spTree>
    <p:extLst>
      <p:ext uri="{BB962C8B-B14F-4D97-AF65-F5344CB8AC3E}">
        <p14:creationId xmlns:p14="http://schemas.microsoft.com/office/powerpoint/2010/main" val="162142061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F9D77F-3E6C-BFCF-812D-33F8C4DF4142}"/>
              </a:ext>
            </a:extLst>
          </p:cNvPr>
          <p:cNvSpPr>
            <a:spLocks noGrp="1"/>
          </p:cNvSpPr>
          <p:nvPr>
            <p:ph type="title"/>
          </p:nvPr>
        </p:nvSpPr>
        <p:spPr>
          <a:xfrm>
            <a:off x="646111" y="452718"/>
            <a:ext cx="9761424" cy="1400530"/>
          </a:xfrm>
        </p:spPr>
        <p:txBody>
          <a:bodyPr/>
          <a:lstStyle/>
          <a:p>
            <a:r>
              <a:rPr lang="cs-CZ" dirty="0"/>
              <a:t>Vliv duševních poruch na užívání sociálních sítí adolescenty</a:t>
            </a:r>
          </a:p>
        </p:txBody>
      </p:sp>
      <p:sp>
        <p:nvSpPr>
          <p:cNvPr id="3" name="Zástupný obsah 2">
            <a:extLst>
              <a:ext uri="{FF2B5EF4-FFF2-40B4-BE49-F238E27FC236}">
                <a16:creationId xmlns:a16="http://schemas.microsoft.com/office/drawing/2014/main" id="{E632471B-5534-EF7B-808C-7190231154D9}"/>
              </a:ext>
            </a:extLst>
          </p:cNvPr>
          <p:cNvSpPr>
            <a:spLocks noGrp="1"/>
          </p:cNvSpPr>
          <p:nvPr>
            <p:ph idx="1"/>
          </p:nvPr>
        </p:nvSpPr>
        <p:spPr/>
        <p:txBody>
          <a:bodyPr>
            <a:normAutofit fontScale="92500" lnSpcReduction="10000"/>
          </a:bodyPr>
          <a:lstStyle/>
          <a:p>
            <a:r>
              <a:rPr lang="cs-CZ" b="1" dirty="0"/>
              <a:t>Dospívající s duševní poruchou vs. bez poruch</a:t>
            </a:r>
          </a:p>
          <a:p>
            <a:pPr lvl="1"/>
            <a:r>
              <a:rPr lang="cs-CZ" dirty="0"/>
              <a:t>více času stráveného na sociálních médiích</a:t>
            </a:r>
          </a:p>
          <a:p>
            <a:pPr lvl="1"/>
            <a:r>
              <a:rPr lang="cs-CZ" dirty="0"/>
              <a:t>Nižší spokojenost s počtem online přátel</a:t>
            </a:r>
          </a:p>
          <a:p>
            <a:pPr marL="0" indent="0">
              <a:buNone/>
            </a:pPr>
            <a:r>
              <a:rPr lang="cs-CZ" dirty="0"/>
              <a:t>Rozdíly podle typu poruchy</a:t>
            </a:r>
          </a:p>
          <a:p>
            <a:pPr marL="685800" lvl="1"/>
            <a:r>
              <a:rPr lang="cs-CZ" b="1" dirty="0" err="1"/>
              <a:t>Internalizující</a:t>
            </a:r>
            <a:r>
              <a:rPr lang="cs-CZ" b="1" dirty="0"/>
              <a:t> poruchy (deprese, úzkost apod.):</a:t>
            </a:r>
          </a:p>
          <a:p>
            <a:pPr marL="1085850" lvl="2"/>
            <a:r>
              <a:rPr lang="cs-CZ" dirty="0"/>
              <a:t>Delší čas na sociálních sítích</a:t>
            </a:r>
          </a:p>
          <a:p>
            <a:pPr marL="1085850" lvl="2"/>
            <a:r>
              <a:rPr lang="cs-CZ" dirty="0"/>
              <a:t>Více sociálního srovnávání</a:t>
            </a:r>
          </a:p>
          <a:p>
            <a:pPr marL="1085850" lvl="2"/>
            <a:r>
              <a:rPr lang="cs-CZ" dirty="0"/>
              <a:t>Reakce ostatních více ovlivňují náladu</a:t>
            </a:r>
          </a:p>
          <a:p>
            <a:pPr marL="1085850" lvl="2"/>
            <a:r>
              <a:rPr lang="cs-CZ" dirty="0"/>
              <a:t>Nižší spokojenost s počtem online přátel</a:t>
            </a:r>
          </a:p>
          <a:p>
            <a:pPr marL="1085850" lvl="2"/>
            <a:r>
              <a:rPr lang="cs-CZ" dirty="0"/>
              <a:t>Nižší míra upřímného </a:t>
            </a:r>
            <a:r>
              <a:rPr lang="cs-CZ" dirty="0" err="1"/>
              <a:t>sebeprezentování</a:t>
            </a:r>
            <a:endParaRPr lang="cs-CZ" dirty="0"/>
          </a:p>
          <a:p>
            <a:pPr marL="685800" lvl="1"/>
            <a:r>
              <a:rPr lang="cs-CZ" b="1" dirty="0" err="1"/>
              <a:t>Externalizující</a:t>
            </a:r>
            <a:r>
              <a:rPr lang="cs-CZ" b="1" dirty="0"/>
              <a:t> poruchy (ADHD, poruchy chování apod.):</a:t>
            </a:r>
          </a:p>
          <a:p>
            <a:pPr marL="1085850" lvl="2"/>
            <a:r>
              <a:rPr lang="cs-CZ" dirty="0"/>
              <a:t>Zvýšený čas strávený na sociálních sítích (ostatní ukazatele v normě)</a:t>
            </a:r>
          </a:p>
        </p:txBody>
      </p:sp>
      <p:sp>
        <p:nvSpPr>
          <p:cNvPr id="4" name="TextovéPole 3">
            <a:extLst>
              <a:ext uri="{FF2B5EF4-FFF2-40B4-BE49-F238E27FC236}">
                <a16:creationId xmlns:a16="http://schemas.microsoft.com/office/drawing/2014/main" id="{842FC959-E1A0-059E-ED02-19486A273271}"/>
              </a:ext>
            </a:extLst>
          </p:cNvPr>
          <p:cNvSpPr txBox="1"/>
          <p:nvPr/>
        </p:nvSpPr>
        <p:spPr>
          <a:xfrm>
            <a:off x="1579419" y="6442815"/>
            <a:ext cx="10612582" cy="369332"/>
          </a:xfrm>
          <a:prstGeom prst="rect">
            <a:avLst/>
          </a:prstGeom>
          <a:noFill/>
        </p:spPr>
        <p:txBody>
          <a:bodyPr wrap="square">
            <a:spAutoFit/>
          </a:bodyPr>
          <a:lstStyle/>
          <a:p>
            <a:r>
              <a:rPr lang="cs-CZ" sz="1800" dirty="0" err="1"/>
              <a:t>Fassi</a:t>
            </a:r>
            <a:r>
              <a:rPr lang="cs-CZ" dirty="0" err="1"/>
              <a:t>ová</a:t>
            </a:r>
            <a:r>
              <a:rPr lang="cs-CZ" dirty="0"/>
              <a:t>, L.</a:t>
            </a:r>
            <a:r>
              <a:rPr lang="cs-CZ" sz="1800" dirty="0"/>
              <a:t>: </a:t>
            </a:r>
            <a:r>
              <a:rPr lang="en-US" sz="1800" dirty="0"/>
              <a:t>Social media use in adolescents with and without mental health conditions</a:t>
            </a:r>
            <a:r>
              <a:rPr lang="cs-CZ" sz="1800" dirty="0"/>
              <a:t>, 2025</a:t>
            </a:r>
          </a:p>
        </p:txBody>
      </p:sp>
    </p:spTree>
    <p:extLst>
      <p:ext uri="{BB962C8B-B14F-4D97-AF65-F5344CB8AC3E}">
        <p14:creationId xmlns:p14="http://schemas.microsoft.com/office/powerpoint/2010/main" val="156902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Sebepoškozování a sociální sítě</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50667" y="1435395"/>
            <a:ext cx="10895221" cy="4154984"/>
          </a:xfrm>
          <a:prstGeom prst="rect">
            <a:avLst/>
          </a:prstGeom>
          <a:noFill/>
        </p:spPr>
        <p:txBody>
          <a:bodyPr wrap="square" rtlCol="0">
            <a:spAutoFit/>
          </a:bodyPr>
          <a:lstStyle/>
          <a:p>
            <a:pPr marL="342900" indent="-342900">
              <a:buFont typeface="Wingdings" panose="05000000000000000000" pitchFamily="2" charset="2"/>
              <a:buChar char="§"/>
            </a:pPr>
            <a:r>
              <a:rPr lang="cs-CZ" sz="2400" dirty="0" err="1"/>
              <a:t>Nesiová</a:t>
            </a:r>
            <a:r>
              <a:rPr lang="cs-CZ" sz="2400" dirty="0"/>
              <a:t> et al. (2021) - studie 589 adolescentů hospitalizovaných na psychiatrii, mezi nimiž </a:t>
            </a:r>
            <a:r>
              <a:rPr lang="cs-CZ" sz="2400" b="1" dirty="0"/>
              <a:t>43 % jedinců použilo online prostředky</a:t>
            </a:r>
            <a:r>
              <a:rPr lang="cs-CZ" sz="2400" dirty="0"/>
              <a:t> (většinou sociální sítě) </a:t>
            </a:r>
            <a:r>
              <a:rPr lang="cs-CZ" sz="2400" b="1" dirty="0"/>
              <a:t>v souvislosti s prohlížením, sdílením materiálů nebo komunikaci o sebepoškozování</a:t>
            </a:r>
            <a:r>
              <a:rPr lang="cs-CZ" sz="2400" dirty="0"/>
              <a:t>. Nejrizikovější byla skupina dospívajících s genderovou dysforií či minoritní sexuální orientací.</a:t>
            </a:r>
          </a:p>
          <a:p>
            <a:pPr marL="342900" indent="-342900">
              <a:buFont typeface="Wingdings" panose="05000000000000000000" pitchFamily="2" charset="2"/>
              <a:buChar char="§"/>
            </a:pPr>
            <a:endParaRPr lang="cs-CZ" sz="2400" dirty="0"/>
          </a:p>
          <a:p>
            <a:pPr marL="342900" indent="-342900">
              <a:buFont typeface="Wingdings" panose="05000000000000000000" pitchFamily="2" charset="2"/>
              <a:buChar char="§"/>
            </a:pPr>
            <a:r>
              <a:rPr lang="cs-CZ" sz="2400" dirty="0" err="1"/>
              <a:t>Arendt</a:t>
            </a:r>
            <a:r>
              <a:rPr lang="cs-CZ" sz="2400" dirty="0"/>
              <a:t> (2019) v longitudinální studii 729 dospělých 18-29 let zjistil, že </a:t>
            </a:r>
            <a:r>
              <a:rPr lang="cs-CZ" sz="2400" b="1" dirty="0"/>
              <a:t>vystavení se tématu sebepoškozování </a:t>
            </a:r>
            <a:r>
              <a:rPr lang="cs-CZ" sz="2400" dirty="0"/>
              <a:t>na Instagramu </a:t>
            </a:r>
            <a:r>
              <a:rPr lang="cs-CZ" sz="2400" b="1" dirty="0"/>
              <a:t>bylo spojeno se suicidálními ideacemi, sebepoškozováním a emoční labilitou</a:t>
            </a:r>
            <a:r>
              <a:rPr lang="cs-CZ" sz="2400" dirty="0"/>
              <a:t>, zároveň </a:t>
            </a:r>
            <a:r>
              <a:rPr lang="cs-CZ" sz="2400" b="1" dirty="0"/>
              <a:t>predikovalo sebepoškození a suicidální chování </a:t>
            </a:r>
            <a:r>
              <a:rPr lang="cs-CZ" sz="2400" dirty="0"/>
              <a:t>během následujícího měsíce.</a:t>
            </a:r>
          </a:p>
        </p:txBody>
      </p:sp>
    </p:spTree>
    <p:extLst>
      <p:ext uri="{BB962C8B-B14F-4D97-AF65-F5344CB8AC3E}">
        <p14:creationId xmlns:p14="http://schemas.microsoft.com/office/powerpoint/2010/main" val="2158140855"/>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82BBE960-A875-484F-B8F8-81707CB84E80}"/>
              </a:ext>
            </a:extLst>
          </p:cNvPr>
          <p:cNvSpPr>
            <a:spLocks noGrp="1"/>
          </p:cNvSpPr>
          <p:nvPr>
            <p:ph type="title"/>
          </p:nvPr>
        </p:nvSpPr>
        <p:spPr>
          <a:xfrm>
            <a:off x="646111" y="452718"/>
            <a:ext cx="9717089" cy="982677"/>
          </a:xfrm>
        </p:spPr>
        <p:txBody>
          <a:bodyPr/>
          <a:lstStyle/>
          <a:p>
            <a:r>
              <a:rPr lang="cs-CZ" dirty="0"/>
              <a:t>Sebepoškozování a sociální sítě</a:t>
            </a:r>
          </a:p>
        </p:txBody>
      </p:sp>
      <p:sp>
        <p:nvSpPr>
          <p:cNvPr id="10" name="TextovéPole 9">
            <a:extLst>
              <a:ext uri="{FF2B5EF4-FFF2-40B4-BE49-F238E27FC236}">
                <a16:creationId xmlns:a16="http://schemas.microsoft.com/office/drawing/2014/main" id="{8D7F020F-6D2A-4650-B510-5EBD51DFFBCC}"/>
              </a:ext>
            </a:extLst>
          </p:cNvPr>
          <p:cNvSpPr txBox="1"/>
          <p:nvPr/>
        </p:nvSpPr>
        <p:spPr>
          <a:xfrm>
            <a:off x="650667" y="1435395"/>
            <a:ext cx="10895221" cy="2308324"/>
          </a:xfrm>
          <a:prstGeom prst="rect">
            <a:avLst/>
          </a:prstGeom>
          <a:noFill/>
        </p:spPr>
        <p:txBody>
          <a:bodyPr wrap="square" rtlCol="0">
            <a:spAutoFit/>
          </a:bodyPr>
          <a:lstStyle/>
          <a:p>
            <a:pPr marL="342900" indent="-342900">
              <a:buFont typeface="Wingdings" panose="05000000000000000000" pitchFamily="2" charset="2"/>
              <a:buChar char="§"/>
            </a:pPr>
            <a:r>
              <a:rPr lang="cs-CZ" sz="2400" dirty="0" err="1"/>
              <a:t>Nesiová</a:t>
            </a:r>
            <a:r>
              <a:rPr lang="cs-CZ" sz="2400" dirty="0"/>
              <a:t> et. al (2021) v recentní metaanalýze uvádí, že </a:t>
            </a:r>
            <a:r>
              <a:rPr lang="cs-CZ" sz="2400" b="1" dirty="0"/>
              <a:t>čtení, prohlížení i tvorba obsahu souvisejícího se sebepoškozováním a suicidalitou je spojena se středním až velkým efektem</a:t>
            </a:r>
            <a:r>
              <a:rPr lang="cs-CZ" sz="2400" dirty="0"/>
              <a:t> (OR = 3.0-4.0) </a:t>
            </a:r>
            <a:r>
              <a:rPr lang="cs-CZ" sz="2400" b="1" dirty="0"/>
              <a:t>na sebepoškozování</a:t>
            </a:r>
            <a:r>
              <a:rPr lang="cs-CZ" sz="2400" dirty="0"/>
              <a:t>, limitem je sloučení adolescentní a dospělé populace.</a:t>
            </a:r>
          </a:p>
          <a:p>
            <a:pPr marL="342900" indent="-342900">
              <a:buFont typeface="Wingdings" panose="05000000000000000000" pitchFamily="2" charset="2"/>
              <a:buChar char="§"/>
            </a:pPr>
            <a:endParaRPr lang="cs-CZ" sz="2400" dirty="0"/>
          </a:p>
        </p:txBody>
      </p:sp>
      <p:pic>
        <p:nvPicPr>
          <p:cNvPr id="3" name="Obrázek 2">
            <a:extLst>
              <a:ext uri="{FF2B5EF4-FFF2-40B4-BE49-F238E27FC236}">
                <a16:creationId xmlns:a16="http://schemas.microsoft.com/office/drawing/2014/main" id="{541C27BF-9AB7-40C8-BF71-C448581FDA69}"/>
              </a:ext>
            </a:extLst>
          </p:cNvPr>
          <p:cNvPicPr>
            <a:picLocks noChangeAspect="1"/>
          </p:cNvPicPr>
          <p:nvPr/>
        </p:nvPicPr>
        <p:blipFill rotWithShape="1">
          <a:blip r:embed="rId3"/>
          <a:srcRect b="31174"/>
          <a:stretch/>
        </p:blipFill>
        <p:spPr>
          <a:xfrm>
            <a:off x="4631905" y="3429000"/>
            <a:ext cx="6414047" cy="3429000"/>
          </a:xfrm>
          <a:prstGeom prst="rect">
            <a:avLst/>
          </a:prstGeom>
        </p:spPr>
      </p:pic>
    </p:spTree>
    <p:extLst>
      <p:ext uri="{BB962C8B-B14F-4D97-AF65-F5344CB8AC3E}">
        <p14:creationId xmlns:p14="http://schemas.microsoft.com/office/powerpoint/2010/main" val="1558491888"/>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28BB7-E607-4CDD-A387-23733F8D8BE1}"/>
              </a:ext>
            </a:extLst>
          </p:cNvPr>
          <p:cNvSpPr>
            <a:spLocks noGrp="1"/>
          </p:cNvSpPr>
          <p:nvPr>
            <p:ph type="title"/>
          </p:nvPr>
        </p:nvSpPr>
        <p:spPr/>
        <p:txBody>
          <a:bodyPr/>
          <a:lstStyle/>
          <a:p>
            <a:r>
              <a:rPr lang="cs-CZ" dirty="0"/>
              <a:t>Ideál štíhlosti a sociální sítě</a:t>
            </a:r>
          </a:p>
        </p:txBody>
      </p:sp>
      <p:sp>
        <p:nvSpPr>
          <p:cNvPr id="3" name="Zástupný obsah 2">
            <a:extLst>
              <a:ext uri="{FF2B5EF4-FFF2-40B4-BE49-F238E27FC236}">
                <a16:creationId xmlns:a16="http://schemas.microsoft.com/office/drawing/2014/main" id="{07320F75-7189-4F5E-B88F-359CE2AD4295}"/>
              </a:ext>
            </a:extLst>
          </p:cNvPr>
          <p:cNvSpPr>
            <a:spLocks noGrp="1"/>
          </p:cNvSpPr>
          <p:nvPr>
            <p:ph idx="1"/>
          </p:nvPr>
        </p:nvSpPr>
        <p:spPr>
          <a:xfrm>
            <a:off x="645130" y="1549400"/>
            <a:ext cx="9404723" cy="4698999"/>
          </a:xfrm>
        </p:spPr>
        <p:txBody>
          <a:bodyPr>
            <a:normAutofit fontScale="92500" lnSpcReduction="20000"/>
          </a:bodyPr>
          <a:lstStyle/>
          <a:p>
            <a:pPr>
              <a:buClr>
                <a:schemeClr val="tx1"/>
              </a:buClr>
              <a:buFont typeface="Wingdings" panose="05000000000000000000" pitchFamily="2" charset="2"/>
              <a:buChar char="§"/>
            </a:pPr>
            <a:r>
              <a:rPr lang="cs-CZ" sz="2400" dirty="0"/>
              <a:t>Metaanalýza Dane &amp; </a:t>
            </a:r>
            <a:r>
              <a:rPr lang="cs-CZ" sz="2400" dirty="0" err="1"/>
              <a:t>Bhatia</a:t>
            </a:r>
            <a:r>
              <a:rPr lang="cs-CZ" sz="2400" dirty="0"/>
              <a:t> (2023) – 50 studií ze 17 zemí ukazuje na </a:t>
            </a:r>
            <a:r>
              <a:rPr lang="cs-CZ" sz="2400" b="1" dirty="0"/>
              <a:t>souvislost užívání sociálních médií s narušení tělesného schématu, narušení stravování a poruchami příjmu potravy</a:t>
            </a:r>
            <a:r>
              <a:rPr lang="cs-CZ" sz="2400" dirty="0"/>
              <a:t>  (rizikové je vysoké BMI, ženské pohlaví, </a:t>
            </a:r>
            <a:r>
              <a:rPr lang="cs-CZ" sz="2400" dirty="0" err="1"/>
              <a:t>preexistující</a:t>
            </a:r>
            <a:r>
              <a:rPr lang="cs-CZ" sz="2400" dirty="0"/>
              <a:t> obavy ohledně postavy)</a:t>
            </a:r>
          </a:p>
          <a:p>
            <a:pPr>
              <a:buClr>
                <a:schemeClr val="tx1"/>
              </a:buClr>
              <a:buFont typeface="Wingdings" panose="05000000000000000000" pitchFamily="2" charset="2"/>
              <a:buChar char="§"/>
            </a:pPr>
            <a:endParaRPr lang="cs-CZ" sz="2400" dirty="0"/>
          </a:p>
          <a:p>
            <a:pPr>
              <a:buClr>
                <a:schemeClr val="tx1"/>
              </a:buClr>
              <a:buFont typeface="Wingdings" panose="05000000000000000000" pitchFamily="2" charset="2"/>
              <a:buChar char="§"/>
            </a:pPr>
            <a:r>
              <a:rPr lang="cs-CZ" sz="2400" dirty="0"/>
              <a:t>Metaanalýza </a:t>
            </a:r>
            <a:r>
              <a:rPr lang="cs-CZ" sz="2400" dirty="0" err="1"/>
              <a:t>Zhang</a:t>
            </a:r>
            <a:r>
              <a:rPr lang="cs-CZ" sz="2400" dirty="0"/>
              <a:t> et al. (2021) potvrzuje slabou, avšak </a:t>
            </a:r>
            <a:r>
              <a:rPr lang="cs-CZ" sz="2400" b="1" dirty="0"/>
              <a:t>významnou korelaci mezi častým a intenzivním používáním sociálních sítí a narušením</a:t>
            </a:r>
            <a:r>
              <a:rPr lang="en-US" sz="2400" b="1" dirty="0"/>
              <a:t> </a:t>
            </a:r>
            <a:r>
              <a:rPr lang="cs-CZ" sz="2400" b="1" dirty="0"/>
              <a:t>jídelního chování</a:t>
            </a:r>
            <a:r>
              <a:rPr lang="cs-CZ" sz="2400" dirty="0"/>
              <a:t>, přičemž osoby s nižším BMI mohou být více ohroženou skupinou.</a:t>
            </a:r>
          </a:p>
          <a:p>
            <a:pPr>
              <a:buClr>
                <a:schemeClr val="tx1"/>
              </a:buClr>
              <a:buFont typeface="Wingdings" panose="05000000000000000000" pitchFamily="2" charset="2"/>
              <a:buChar char="§"/>
            </a:pPr>
            <a:endParaRPr lang="cs-CZ" sz="2400" dirty="0"/>
          </a:p>
          <a:p>
            <a:pPr>
              <a:buClr>
                <a:schemeClr val="tx1"/>
              </a:buClr>
              <a:buFont typeface="Wingdings" panose="05000000000000000000" pitchFamily="2" charset="2"/>
              <a:buChar char="§"/>
            </a:pPr>
            <a:r>
              <a:rPr lang="cs-CZ" sz="2400" dirty="0"/>
              <a:t>Metaanalýza </a:t>
            </a:r>
            <a:r>
              <a:rPr lang="cs-CZ" sz="2400" dirty="0" err="1"/>
              <a:t>Mingoia</a:t>
            </a:r>
            <a:r>
              <a:rPr lang="cs-CZ" sz="2400" dirty="0"/>
              <a:t> et al. (2017) u </a:t>
            </a:r>
            <a:r>
              <a:rPr lang="en-US" sz="2400" dirty="0"/>
              <a:t>1</a:t>
            </a:r>
            <a:r>
              <a:rPr lang="cs-CZ" sz="2400" dirty="0"/>
              <a:t>.</a:t>
            </a:r>
            <a:r>
              <a:rPr lang="en-US" sz="2400" dirty="0"/>
              <a:t>829 </a:t>
            </a:r>
            <a:r>
              <a:rPr lang="cs-CZ" sz="2400" dirty="0"/>
              <a:t>žen ve věku </a:t>
            </a:r>
            <a:br>
              <a:rPr lang="cs-CZ" sz="2400" dirty="0"/>
            </a:br>
            <a:r>
              <a:rPr lang="en-US" sz="2400" dirty="0"/>
              <a:t>10</a:t>
            </a:r>
            <a:r>
              <a:rPr lang="cs-CZ" sz="2400" dirty="0"/>
              <a:t>-</a:t>
            </a:r>
            <a:r>
              <a:rPr lang="en-US" sz="2400" dirty="0"/>
              <a:t>46</a:t>
            </a:r>
            <a:r>
              <a:rPr lang="cs-CZ" sz="2400" dirty="0"/>
              <a:t> let potvrdila </a:t>
            </a:r>
            <a:r>
              <a:rPr lang="cs-CZ" sz="2400" b="1" dirty="0"/>
              <a:t>spojení častějšího užívání sociálních sítí a hlubší internalizací ideálu štíhlosti </a:t>
            </a:r>
            <a:r>
              <a:rPr lang="cs-CZ" sz="2400" dirty="0"/>
              <a:t>s nízkým až středním efektem</a:t>
            </a:r>
            <a:r>
              <a:rPr lang="en-US" sz="2400" dirty="0"/>
              <a:t> (r = 0.18).</a:t>
            </a:r>
            <a:endParaRPr lang="cs-CZ" sz="2400" dirty="0"/>
          </a:p>
        </p:txBody>
      </p:sp>
    </p:spTree>
    <p:extLst>
      <p:ext uri="{BB962C8B-B14F-4D97-AF65-F5344CB8AC3E}">
        <p14:creationId xmlns:p14="http://schemas.microsoft.com/office/powerpoint/2010/main" val="3018453915"/>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348D89-6EDC-5E33-F371-9AC1F9066C24}"/>
              </a:ext>
            </a:extLst>
          </p:cNvPr>
          <p:cNvSpPr>
            <a:spLocks noGrp="1"/>
          </p:cNvSpPr>
          <p:nvPr>
            <p:ph type="title"/>
          </p:nvPr>
        </p:nvSpPr>
        <p:spPr/>
        <p:txBody>
          <a:bodyPr/>
          <a:lstStyle/>
          <a:p>
            <a:r>
              <a:rPr lang="cs-CZ" dirty="0"/>
              <a:t>A co digitální detox?</a:t>
            </a:r>
          </a:p>
        </p:txBody>
      </p:sp>
      <p:pic>
        <p:nvPicPr>
          <p:cNvPr id="1026" name="Picture 2" descr="Issue Cover">
            <a:extLst>
              <a:ext uri="{FF2B5EF4-FFF2-40B4-BE49-F238E27FC236}">
                <a16:creationId xmlns:a16="http://schemas.microsoft.com/office/drawing/2014/main" id="{C8063418-6EF7-8268-FAD3-8628A8881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45846" y="1284544"/>
            <a:ext cx="4004151" cy="535940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obsah 2">
            <a:extLst>
              <a:ext uri="{FF2B5EF4-FFF2-40B4-BE49-F238E27FC236}">
                <a16:creationId xmlns:a16="http://schemas.microsoft.com/office/drawing/2014/main" id="{D26D7B79-30A1-2FAD-02C1-1D9ADECD818D}"/>
              </a:ext>
            </a:extLst>
          </p:cNvPr>
          <p:cNvSpPr txBox="1">
            <a:spLocks/>
          </p:cNvSpPr>
          <p:nvPr/>
        </p:nvSpPr>
        <p:spPr>
          <a:xfrm>
            <a:off x="645131" y="1515292"/>
            <a:ext cx="7075018" cy="47331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endParaRPr lang="cs-CZ" sz="2400" dirty="0"/>
          </a:p>
        </p:txBody>
      </p:sp>
      <p:sp>
        <p:nvSpPr>
          <p:cNvPr id="6" name="TextovéPole 5">
            <a:extLst>
              <a:ext uri="{FF2B5EF4-FFF2-40B4-BE49-F238E27FC236}">
                <a16:creationId xmlns:a16="http://schemas.microsoft.com/office/drawing/2014/main" id="{BA869D7A-040A-8087-3651-B6226BC1B3A6}"/>
              </a:ext>
            </a:extLst>
          </p:cNvPr>
          <p:cNvSpPr txBox="1"/>
          <p:nvPr/>
        </p:nvSpPr>
        <p:spPr>
          <a:xfrm>
            <a:off x="645131" y="1570940"/>
            <a:ext cx="7075018" cy="5078313"/>
          </a:xfrm>
          <a:prstGeom prst="rect">
            <a:avLst/>
          </a:prstGeom>
          <a:noFill/>
        </p:spPr>
        <p:txBody>
          <a:bodyPr wrap="square">
            <a:spAutoFit/>
          </a:bodyPr>
          <a:lstStyle/>
          <a:p>
            <a:r>
              <a:rPr lang="cs-CZ" dirty="0"/>
              <a:t>Laura </a:t>
            </a:r>
            <a:r>
              <a:rPr lang="cs-CZ" dirty="0" err="1"/>
              <a:t>Marciani</a:t>
            </a:r>
            <a:r>
              <a:rPr lang="cs-CZ" dirty="0"/>
              <a:t> (2024) – </a:t>
            </a:r>
            <a:r>
              <a:rPr lang="cs-CZ" b="1" dirty="0"/>
              <a:t>přehled intervencí ke snížení času stráveného u obrazovky/sociálních médií a jejich vliv na well-being.</a:t>
            </a:r>
            <a:r>
              <a:rPr lang="cs-CZ" dirty="0"/>
              <a:t> </a:t>
            </a:r>
          </a:p>
          <a:p>
            <a:pPr marL="742950" lvl="1" indent="-285750">
              <a:buFont typeface="Arial" panose="020B0604020202020204" pitchFamily="34" charset="0"/>
              <a:buChar char="•"/>
            </a:pPr>
            <a:r>
              <a:rPr lang="cs-CZ" dirty="0"/>
              <a:t>Neexistuje jasná definice digitálního detoxu a neexistuje jednotnost v hodnocení účinnosti intervencí</a:t>
            </a:r>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cs-CZ" dirty="0"/>
              <a:t>zkrácení času stráveného na sociálních médiích/smartphonech spíše než podpora úplné abstinence vykázalo příznivější účinky na pohodu</a:t>
            </a:r>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cs-CZ" dirty="0"/>
              <a:t>účinek intervencí a jejich trvání se liší v závislosti na typu výsledku a účinky jsou ovlivněny pohlavím, věkem a kontextovými faktory</a:t>
            </a:r>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cs-CZ" dirty="0"/>
              <a:t>dostupné důkazy o intervencích zaměřených na omezení používání sociálních médií na </a:t>
            </a:r>
            <a:r>
              <a:rPr lang="cs-CZ" dirty="0" err="1"/>
              <a:t>wellbeing</a:t>
            </a:r>
            <a:r>
              <a:rPr lang="cs-CZ" dirty="0"/>
              <a:t> jsou omezené, takže nejsou jasné důsledky pro tvorbu opatření.</a:t>
            </a:r>
          </a:p>
        </p:txBody>
      </p:sp>
    </p:spTree>
    <p:extLst>
      <p:ext uri="{BB962C8B-B14F-4D97-AF65-F5344CB8AC3E}">
        <p14:creationId xmlns:p14="http://schemas.microsoft.com/office/powerpoint/2010/main" val="3179693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28BB7-E607-4CDD-A387-23733F8D8BE1}"/>
              </a:ext>
            </a:extLst>
          </p:cNvPr>
          <p:cNvSpPr>
            <a:spLocks noGrp="1"/>
          </p:cNvSpPr>
          <p:nvPr>
            <p:ph type="title"/>
          </p:nvPr>
        </p:nvSpPr>
        <p:spPr/>
        <p:txBody>
          <a:bodyPr/>
          <a:lstStyle/>
          <a:p>
            <a:r>
              <a:rPr lang="cs-CZ" dirty="0"/>
              <a:t>Závěr</a:t>
            </a:r>
          </a:p>
        </p:txBody>
      </p:sp>
      <p:sp>
        <p:nvSpPr>
          <p:cNvPr id="3" name="Zástupný obsah 2">
            <a:extLst>
              <a:ext uri="{FF2B5EF4-FFF2-40B4-BE49-F238E27FC236}">
                <a16:creationId xmlns:a16="http://schemas.microsoft.com/office/drawing/2014/main" id="{07320F75-7189-4F5E-B88F-359CE2AD4295}"/>
              </a:ext>
            </a:extLst>
          </p:cNvPr>
          <p:cNvSpPr>
            <a:spLocks noGrp="1"/>
          </p:cNvSpPr>
          <p:nvPr>
            <p:ph idx="1"/>
          </p:nvPr>
        </p:nvSpPr>
        <p:spPr>
          <a:xfrm>
            <a:off x="645130" y="1463040"/>
            <a:ext cx="10486166" cy="4785359"/>
          </a:xfrm>
        </p:spPr>
        <p:txBody>
          <a:bodyPr>
            <a:normAutofit/>
          </a:bodyPr>
          <a:lstStyle/>
          <a:p>
            <a:pPr>
              <a:buClr>
                <a:schemeClr val="tx1"/>
              </a:buClr>
              <a:buFont typeface="Wingdings" panose="05000000000000000000" pitchFamily="2" charset="2"/>
              <a:buChar char="§"/>
            </a:pPr>
            <a:r>
              <a:rPr lang="cs-CZ" sz="2400" dirty="0"/>
              <a:t>Sociální sítě jsou již pevnou součástí životů nás i našich dětí.</a:t>
            </a:r>
          </a:p>
          <a:p>
            <a:pPr>
              <a:buClr>
                <a:schemeClr val="tx1"/>
              </a:buClr>
              <a:buFont typeface="Wingdings" panose="05000000000000000000" pitchFamily="2" charset="2"/>
              <a:buChar char="§"/>
            </a:pPr>
            <a:r>
              <a:rPr lang="cs-CZ" sz="2400" dirty="0"/>
              <a:t>Důležitější než čas strávený na sociálních sítích je způsob, jakým sítě používáme a čemu se na nich věnujeme.</a:t>
            </a:r>
          </a:p>
          <a:p>
            <a:pPr>
              <a:buClr>
                <a:schemeClr val="tx1"/>
              </a:buClr>
              <a:buFont typeface="Wingdings" panose="05000000000000000000" pitchFamily="2" charset="2"/>
              <a:buChar char="§"/>
            </a:pPr>
            <a:r>
              <a:rPr lang="cs-CZ" sz="2400" dirty="0"/>
              <a:t>Důkazy pro vliv na </a:t>
            </a:r>
            <a:r>
              <a:rPr lang="cs-CZ" sz="2400" dirty="0" err="1"/>
              <a:t>depresivitu</a:t>
            </a:r>
            <a:r>
              <a:rPr lang="cs-CZ" sz="2400" dirty="0"/>
              <a:t> adolescentů jsou mnohdy rozporuplné, expozice tématu sebepoškozování může jistě vést ke zhoršení obtíží, a to zejména u predisponovaných adolescentů.</a:t>
            </a:r>
          </a:p>
          <a:p>
            <a:pPr>
              <a:buClr>
                <a:schemeClr val="tx1"/>
              </a:buClr>
              <a:buFont typeface="Wingdings" panose="05000000000000000000" pitchFamily="2" charset="2"/>
              <a:buChar char="§"/>
            </a:pPr>
            <a:r>
              <a:rPr lang="cs-CZ" sz="2400" dirty="0"/>
              <a:t>Zvýšené užívání sociálních sítí může vést k narušení jídelního chování a internalizaci ideálu štíhlosti.</a:t>
            </a:r>
          </a:p>
          <a:p>
            <a:pPr>
              <a:buClr>
                <a:schemeClr val="tx1"/>
              </a:buClr>
              <a:buFont typeface="Wingdings" panose="05000000000000000000" pitchFamily="2" charset="2"/>
              <a:buChar char="§"/>
            </a:pPr>
            <a:r>
              <a:rPr lang="cs-CZ" sz="2400" dirty="0"/>
              <a:t>Pro další výzkum je nutné zpřesnění některých pojmů, longitudinální studie a zároveň i větší důraz na objektivní hodnocení užívání formou protokolů ze smartphonů.</a:t>
            </a:r>
          </a:p>
          <a:p>
            <a:pPr>
              <a:buClr>
                <a:schemeClr val="tx1"/>
              </a:buClr>
              <a:buFont typeface="Wingdings" panose="05000000000000000000" pitchFamily="2" charset="2"/>
              <a:buChar char="§"/>
            </a:pPr>
            <a:endParaRPr lang="cs-CZ" sz="2400" dirty="0"/>
          </a:p>
        </p:txBody>
      </p:sp>
    </p:spTree>
    <p:extLst>
      <p:ext uri="{BB962C8B-B14F-4D97-AF65-F5344CB8AC3E}">
        <p14:creationId xmlns:p14="http://schemas.microsoft.com/office/powerpoint/2010/main" val="1051979570"/>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57" name="Obdélník 56">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pic>
        <p:nvPicPr>
          <p:cNvPr id="7" name="Obrázek 6">
            <a:extLst>
              <a:ext uri="{FF2B5EF4-FFF2-40B4-BE49-F238E27FC236}">
                <a16:creationId xmlns:a16="http://schemas.microsoft.com/office/drawing/2014/main" id="{A1AFFE29-0BCF-4A42-8C52-4982DF6B4B9C}"/>
              </a:ext>
            </a:extLst>
          </p:cNvPr>
          <p:cNvPicPr>
            <a:picLocks noChangeAspect="1"/>
          </p:cNvPicPr>
          <p:nvPr/>
        </p:nvPicPr>
        <p:blipFill>
          <a:blip r:embed="rId4"/>
          <a:stretch>
            <a:fillRect/>
          </a:stretch>
        </p:blipFill>
        <p:spPr>
          <a:xfrm>
            <a:off x="2921397" y="571857"/>
            <a:ext cx="6349206" cy="5714286"/>
          </a:xfrm>
          <a:prstGeom prst="rect">
            <a:avLst/>
          </a:prstGeom>
        </p:spPr>
      </p:pic>
    </p:spTree>
    <p:extLst>
      <p:ext uri="{BB962C8B-B14F-4D97-AF65-F5344CB8AC3E}">
        <p14:creationId xmlns:p14="http://schemas.microsoft.com/office/powerpoint/2010/main" val="510767980"/>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Kolik času trávíme na soc. sítích?</a:t>
            </a:r>
          </a:p>
        </p:txBody>
      </p:sp>
      <p:sp>
        <p:nvSpPr>
          <p:cNvPr id="78" name="Obdélník 77">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TextovéPole 2">
            <a:extLst>
              <a:ext uri="{FF2B5EF4-FFF2-40B4-BE49-F238E27FC236}">
                <a16:creationId xmlns:a16="http://schemas.microsoft.com/office/drawing/2014/main" id="{6FE40B83-3003-4DF8-8A24-EE30DCD15166}"/>
              </a:ext>
            </a:extLst>
          </p:cNvPr>
          <p:cNvSpPr txBox="1"/>
          <p:nvPr/>
        </p:nvSpPr>
        <p:spPr>
          <a:xfrm>
            <a:off x="9395557" y="6449313"/>
            <a:ext cx="2706190" cy="369332"/>
          </a:xfrm>
          <a:prstGeom prst="rect">
            <a:avLst/>
          </a:prstGeom>
          <a:noFill/>
        </p:spPr>
        <p:txBody>
          <a:bodyPr wrap="none" rtlCol="0">
            <a:spAutoFit/>
          </a:bodyPr>
          <a:lstStyle/>
          <a:p>
            <a:pPr algn="r"/>
            <a:r>
              <a:rPr lang="cs-CZ" b="0" i="0" dirty="0">
                <a:effectLst/>
              </a:rPr>
              <a:t>AMI Digital Index, 2024</a:t>
            </a:r>
          </a:p>
        </p:txBody>
      </p:sp>
      <p:pic>
        <p:nvPicPr>
          <p:cNvPr id="5" name="Obrázek 4">
            <a:extLst>
              <a:ext uri="{FF2B5EF4-FFF2-40B4-BE49-F238E27FC236}">
                <a16:creationId xmlns:a16="http://schemas.microsoft.com/office/drawing/2014/main" id="{C3FB82C2-E101-C572-7506-DB53E35A1AEC}"/>
              </a:ext>
            </a:extLst>
          </p:cNvPr>
          <p:cNvPicPr>
            <a:picLocks noChangeAspect="1"/>
          </p:cNvPicPr>
          <p:nvPr/>
        </p:nvPicPr>
        <p:blipFill>
          <a:blip r:embed="rId4"/>
          <a:srcRect t="20128"/>
          <a:stretch/>
        </p:blipFill>
        <p:spPr>
          <a:xfrm>
            <a:off x="758795" y="3633178"/>
            <a:ext cx="9030212" cy="2816135"/>
          </a:xfrm>
          <a:prstGeom prst="rect">
            <a:avLst/>
          </a:prstGeom>
        </p:spPr>
      </p:pic>
      <p:pic>
        <p:nvPicPr>
          <p:cNvPr id="9" name="Obrázek 8">
            <a:extLst>
              <a:ext uri="{FF2B5EF4-FFF2-40B4-BE49-F238E27FC236}">
                <a16:creationId xmlns:a16="http://schemas.microsoft.com/office/drawing/2014/main" id="{A33612D7-2055-4E01-AC12-ECE051956EC3}"/>
              </a:ext>
            </a:extLst>
          </p:cNvPr>
          <p:cNvPicPr>
            <a:picLocks noChangeAspect="1"/>
          </p:cNvPicPr>
          <p:nvPr/>
        </p:nvPicPr>
        <p:blipFill>
          <a:blip r:embed="rId5"/>
          <a:stretch>
            <a:fillRect/>
          </a:stretch>
        </p:blipFill>
        <p:spPr>
          <a:xfrm>
            <a:off x="758795" y="1127195"/>
            <a:ext cx="4164897" cy="2379941"/>
          </a:xfrm>
          <a:prstGeom prst="rect">
            <a:avLst/>
          </a:prstGeom>
        </p:spPr>
      </p:pic>
      <p:pic>
        <p:nvPicPr>
          <p:cNvPr id="11" name="Obrázek 10">
            <a:extLst>
              <a:ext uri="{FF2B5EF4-FFF2-40B4-BE49-F238E27FC236}">
                <a16:creationId xmlns:a16="http://schemas.microsoft.com/office/drawing/2014/main" id="{95DA0CE7-D6FF-6298-8268-1688548DDA35}"/>
              </a:ext>
            </a:extLst>
          </p:cNvPr>
          <p:cNvPicPr>
            <a:picLocks noChangeAspect="1"/>
          </p:cNvPicPr>
          <p:nvPr/>
        </p:nvPicPr>
        <p:blipFill>
          <a:blip r:embed="rId6"/>
          <a:stretch>
            <a:fillRect/>
          </a:stretch>
        </p:blipFill>
        <p:spPr>
          <a:xfrm>
            <a:off x="5252796" y="1132236"/>
            <a:ext cx="4536211" cy="2374900"/>
          </a:xfrm>
          <a:prstGeom prst="rect">
            <a:avLst/>
          </a:prstGeom>
        </p:spPr>
      </p:pic>
    </p:spTree>
    <p:extLst>
      <p:ext uri="{BB962C8B-B14F-4D97-AF65-F5344CB8AC3E}">
        <p14:creationId xmlns:p14="http://schemas.microsoft.com/office/powerpoint/2010/main" val="2333881612"/>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42A6-58C6-BCCC-C636-709BF65CCD4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0FA3690-99E1-791B-C84E-49B093E79FC5}"/>
              </a:ext>
            </a:extLst>
          </p:cNvPr>
          <p:cNvSpPr>
            <a:spLocks noGrp="1"/>
          </p:cNvSpPr>
          <p:nvPr>
            <p:ph type="title"/>
          </p:nvPr>
        </p:nvSpPr>
        <p:spPr>
          <a:xfrm>
            <a:off x="650668" y="224021"/>
            <a:ext cx="9787144" cy="918979"/>
          </a:xfrm>
        </p:spPr>
        <p:txBody>
          <a:bodyPr rtlCol="0">
            <a:normAutofit/>
          </a:bodyPr>
          <a:lstStyle/>
          <a:p>
            <a:pPr rtl="0"/>
            <a:r>
              <a:rPr lang="cs-CZ" noProof="1"/>
              <a:t>Kolik času trávíme na soc. sítích?</a:t>
            </a:r>
          </a:p>
        </p:txBody>
      </p:sp>
      <p:sp>
        <p:nvSpPr>
          <p:cNvPr id="3" name="TextovéPole 2">
            <a:extLst>
              <a:ext uri="{FF2B5EF4-FFF2-40B4-BE49-F238E27FC236}">
                <a16:creationId xmlns:a16="http://schemas.microsoft.com/office/drawing/2014/main" id="{8099393A-6B5F-834D-1DA8-FDFE6DA82A03}"/>
              </a:ext>
            </a:extLst>
          </p:cNvPr>
          <p:cNvSpPr txBox="1"/>
          <p:nvPr/>
        </p:nvSpPr>
        <p:spPr>
          <a:xfrm>
            <a:off x="9395557" y="6449313"/>
            <a:ext cx="2706190" cy="369332"/>
          </a:xfrm>
          <a:prstGeom prst="rect">
            <a:avLst/>
          </a:prstGeom>
          <a:noFill/>
        </p:spPr>
        <p:txBody>
          <a:bodyPr wrap="none" rtlCol="0">
            <a:spAutoFit/>
          </a:bodyPr>
          <a:lstStyle/>
          <a:p>
            <a:pPr algn="r"/>
            <a:r>
              <a:rPr lang="cs-CZ" b="0" i="0" dirty="0">
                <a:effectLst/>
              </a:rPr>
              <a:t>AMI Digital Index, 2024</a:t>
            </a:r>
          </a:p>
        </p:txBody>
      </p:sp>
      <p:pic>
        <p:nvPicPr>
          <p:cNvPr id="7" name="Obrázek 6">
            <a:extLst>
              <a:ext uri="{FF2B5EF4-FFF2-40B4-BE49-F238E27FC236}">
                <a16:creationId xmlns:a16="http://schemas.microsoft.com/office/drawing/2014/main" id="{E8E3A19C-0958-780B-B824-F946C6DE6FDF}"/>
              </a:ext>
            </a:extLst>
          </p:cNvPr>
          <p:cNvPicPr>
            <a:picLocks noChangeAspect="1"/>
          </p:cNvPicPr>
          <p:nvPr/>
        </p:nvPicPr>
        <p:blipFill>
          <a:blip r:embed="rId3"/>
          <a:stretch>
            <a:fillRect/>
          </a:stretch>
        </p:blipFill>
        <p:spPr>
          <a:xfrm>
            <a:off x="782241" y="1658815"/>
            <a:ext cx="10430714" cy="3745523"/>
          </a:xfrm>
          <a:prstGeom prst="rect">
            <a:avLst/>
          </a:prstGeom>
        </p:spPr>
      </p:pic>
    </p:spTree>
    <p:extLst>
      <p:ext uri="{BB962C8B-B14F-4D97-AF65-F5344CB8AC3E}">
        <p14:creationId xmlns:p14="http://schemas.microsoft.com/office/powerpoint/2010/main" val="191892850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Kolik času trávíme na soc. sítích?</a:t>
            </a:r>
          </a:p>
        </p:txBody>
      </p:sp>
      <p:sp>
        <p:nvSpPr>
          <p:cNvPr id="78" name="Obdélník 77">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TextovéPole 2">
            <a:extLst>
              <a:ext uri="{FF2B5EF4-FFF2-40B4-BE49-F238E27FC236}">
                <a16:creationId xmlns:a16="http://schemas.microsoft.com/office/drawing/2014/main" id="{6FE40B83-3003-4DF8-8A24-EE30DCD15166}"/>
              </a:ext>
            </a:extLst>
          </p:cNvPr>
          <p:cNvSpPr txBox="1"/>
          <p:nvPr/>
        </p:nvSpPr>
        <p:spPr>
          <a:xfrm>
            <a:off x="9395557" y="6449313"/>
            <a:ext cx="2706190" cy="369332"/>
          </a:xfrm>
          <a:prstGeom prst="rect">
            <a:avLst/>
          </a:prstGeom>
          <a:noFill/>
        </p:spPr>
        <p:txBody>
          <a:bodyPr wrap="none" rtlCol="0">
            <a:spAutoFit/>
          </a:bodyPr>
          <a:lstStyle/>
          <a:p>
            <a:pPr algn="r"/>
            <a:r>
              <a:rPr lang="cs-CZ" b="0" i="0" dirty="0">
                <a:effectLst/>
              </a:rPr>
              <a:t>AMI Digital Index, 2024</a:t>
            </a:r>
          </a:p>
        </p:txBody>
      </p:sp>
      <p:pic>
        <p:nvPicPr>
          <p:cNvPr id="7" name="Obrázek 6">
            <a:extLst>
              <a:ext uri="{FF2B5EF4-FFF2-40B4-BE49-F238E27FC236}">
                <a16:creationId xmlns:a16="http://schemas.microsoft.com/office/drawing/2014/main" id="{73F66898-849A-5CE4-942B-9B47367557ED}"/>
              </a:ext>
            </a:extLst>
          </p:cNvPr>
          <p:cNvPicPr>
            <a:picLocks noChangeAspect="1"/>
          </p:cNvPicPr>
          <p:nvPr/>
        </p:nvPicPr>
        <p:blipFill>
          <a:blip r:embed="rId4"/>
          <a:stretch>
            <a:fillRect/>
          </a:stretch>
        </p:blipFill>
        <p:spPr>
          <a:xfrm>
            <a:off x="782241" y="1658815"/>
            <a:ext cx="10430714" cy="3745523"/>
          </a:xfrm>
          <a:prstGeom prst="rect">
            <a:avLst/>
          </a:prstGeom>
        </p:spPr>
      </p:pic>
    </p:spTree>
    <p:extLst>
      <p:ext uri="{BB962C8B-B14F-4D97-AF65-F5344CB8AC3E}">
        <p14:creationId xmlns:p14="http://schemas.microsoft.com/office/powerpoint/2010/main" val="18671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Jaké sítě používají naši dospívající?</a:t>
            </a:r>
          </a:p>
        </p:txBody>
      </p:sp>
      <p:sp>
        <p:nvSpPr>
          <p:cNvPr id="3" name="TextovéPole 2">
            <a:extLst>
              <a:ext uri="{FF2B5EF4-FFF2-40B4-BE49-F238E27FC236}">
                <a16:creationId xmlns:a16="http://schemas.microsoft.com/office/drawing/2014/main" id="{6FE40B83-3003-4DF8-8A24-EE30DCD15166}"/>
              </a:ext>
            </a:extLst>
          </p:cNvPr>
          <p:cNvSpPr txBox="1"/>
          <p:nvPr/>
        </p:nvSpPr>
        <p:spPr>
          <a:xfrm>
            <a:off x="650668" y="6349182"/>
            <a:ext cx="5889754" cy="369332"/>
          </a:xfrm>
          <a:prstGeom prst="rect">
            <a:avLst/>
          </a:prstGeom>
          <a:noFill/>
        </p:spPr>
        <p:txBody>
          <a:bodyPr wrap="none" rtlCol="0">
            <a:spAutoFit/>
          </a:bodyPr>
          <a:lstStyle/>
          <a:p>
            <a:pPr algn="r"/>
            <a:r>
              <a:rPr lang="cs-CZ" b="0" i="0" dirty="0">
                <a:effectLst/>
              </a:rPr>
              <a:t>Kopecký et al., Děti a kult krásy v online světě, 2022</a:t>
            </a:r>
          </a:p>
        </p:txBody>
      </p:sp>
      <p:pic>
        <p:nvPicPr>
          <p:cNvPr id="5" name="Obrázek 4">
            <a:extLst>
              <a:ext uri="{FF2B5EF4-FFF2-40B4-BE49-F238E27FC236}">
                <a16:creationId xmlns:a16="http://schemas.microsoft.com/office/drawing/2014/main" id="{1516B6A4-B63F-4F6C-936B-D7631BC5EED2}"/>
              </a:ext>
            </a:extLst>
          </p:cNvPr>
          <p:cNvPicPr>
            <a:picLocks noChangeAspect="1"/>
          </p:cNvPicPr>
          <p:nvPr/>
        </p:nvPicPr>
        <p:blipFill rotWithShape="1">
          <a:blip r:embed="rId3"/>
          <a:srcRect l="6859" t="2366" r="11101" b="3678"/>
          <a:stretch/>
        </p:blipFill>
        <p:spPr>
          <a:xfrm>
            <a:off x="776749" y="1258529"/>
            <a:ext cx="5860026" cy="4975124"/>
          </a:xfrm>
          <a:prstGeom prst="rect">
            <a:avLst/>
          </a:prstGeom>
        </p:spPr>
      </p:pic>
      <p:pic>
        <p:nvPicPr>
          <p:cNvPr id="6" name="Obrázek 5">
            <a:extLst>
              <a:ext uri="{FF2B5EF4-FFF2-40B4-BE49-F238E27FC236}">
                <a16:creationId xmlns:a16="http://schemas.microsoft.com/office/drawing/2014/main" id="{DA30CAC7-662A-4BEF-816F-3459001568A8}"/>
              </a:ext>
            </a:extLst>
          </p:cNvPr>
          <p:cNvPicPr>
            <a:picLocks noChangeAspect="1"/>
          </p:cNvPicPr>
          <p:nvPr/>
        </p:nvPicPr>
        <p:blipFill rotWithShape="1">
          <a:blip r:embed="rId4"/>
          <a:srcRect t="6678" b="3310"/>
          <a:stretch/>
        </p:blipFill>
        <p:spPr>
          <a:xfrm>
            <a:off x="6534188" y="1258529"/>
            <a:ext cx="5286338" cy="4975124"/>
          </a:xfrm>
          <a:prstGeom prst="rect">
            <a:avLst/>
          </a:prstGeom>
        </p:spPr>
      </p:pic>
    </p:spTree>
    <p:extLst>
      <p:ext uri="{BB962C8B-B14F-4D97-AF65-F5344CB8AC3E}">
        <p14:creationId xmlns:p14="http://schemas.microsoft.com/office/powerpoint/2010/main" val="91063607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Nebezpečné výzvy a jiné fenomény</a:t>
            </a:r>
          </a:p>
        </p:txBody>
      </p:sp>
      <p:sp>
        <p:nvSpPr>
          <p:cNvPr id="14" name="TextovéPole 13">
            <a:extLst>
              <a:ext uri="{FF2B5EF4-FFF2-40B4-BE49-F238E27FC236}">
                <a16:creationId xmlns:a16="http://schemas.microsoft.com/office/drawing/2014/main" id="{E1D46586-779A-408A-9FF1-734F93A95B2F}"/>
              </a:ext>
            </a:extLst>
          </p:cNvPr>
          <p:cNvSpPr txBox="1"/>
          <p:nvPr/>
        </p:nvSpPr>
        <p:spPr>
          <a:xfrm>
            <a:off x="3493664" y="6442815"/>
            <a:ext cx="8698336" cy="369332"/>
          </a:xfrm>
          <a:prstGeom prst="rect">
            <a:avLst/>
          </a:prstGeom>
          <a:noFill/>
        </p:spPr>
        <p:txBody>
          <a:bodyPr wrap="square">
            <a:spAutoFit/>
          </a:bodyPr>
          <a:lstStyle/>
          <a:p>
            <a:pPr algn="r"/>
            <a:r>
              <a:rPr lang="cs-CZ" b="0" i="0" dirty="0" err="1">
                <a:effectLst/>
              </a:rPr>
              <a:t>Střílková</a:t>
            </a:r>
            <a:r>
              <a:rPr lang="cs-CZ" b="0" i="0" dirty="0">
                <a:effectLst/>
              </a:rPr>
              <a:t>, Kopecký, </a:t>
            </a:r>
            <a:r>
              <a:rPr lang="cs-CZ" dirty="0"/>
              <a:t>Nebezpečné výzvy pohledem českých dětí, </a:t>
            </a:r>
            <a:r>
              <a:rPr lang="cs-CZ" b="0" i="0" dirty="0">
                <a:effectLst/>
              </a:rPr>
              <a:t>2020</a:t>
            </a:r>
          </a:p>
        </p:txBody>
      </p:sp>
      <p:pic>
        <p:nvPicPr>
          <p:cNvPr id="7" name="Obrázek 6">
            <a:extLst>
              <a:ext uri="{FF2B5EF4-FFF2-40B4-BE49-F238E27FC236}">
                <a16:creationId xmlns:a16="http://schemas.microsoft.com/office/drawing/2014/main" id="{100610D4-D8F8-4E37-B05D-97C294168E8B}"/>
              </a:ext>
            </a:extLst>
          </p:cNvPr>
          <p:cNvPicPr>
            <a:picLocks noChangeAspect="1"/>
          </p:cNvPicPr>
          <p:nvPr/>
        </p:nvPicPr>
        <p:blipFill>
          <a:blip r:embed="rId5"/>
          <a:stretch>
            <a:fillRect/>
          </a:stretch>
        </p:blipFill>
        <p:spPr>
          <a:xfrm>
            <a:off x="476749" y="1282106"/>
            <a:ext cx="7076363" cy="2966629"/>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25400" prstMaterial="matte">
            <a:contourClr>
              <a:schemeClr val="bg1"/>
            </a:contourClr>
          </a:sp3d>
        </p:spPr>
      </p:pic>
      <p:pic>
        <p:nvPicPr>
          <p:cNvPr id="10" name="Obrázek 9">
            <a:extLst>
              <a:ext uri="{FF2B5EF4-FFF2-40B4-BE49-F238E27FC236}">
                <a16:creationId xmlns:a16="http://schemas.microsoft.com/office/drawing/2014/main" id="{CF3C3099-F83D-4687-BAED-6D54CC33B02C}"/>
              </a:ext>
            </a:extLst>
          </p:cNvPr>
          <p:cNvPicPr>
            <a:picLocks noChangeAspect="1"/>
          </p:cNvPicPr>
          <p:nvPr/>
        </p:nvPicPr>
        <p:blipFill>
          <a:blip r:embed="rId6"/>
          <a:stretch>
            <a:fillRect/>
          </a:stretch>
        </p:blipFill>
        <p:spPr>
          <a:xfrm>
            <a:off x="650668" y="3366315"/>
            <a:ext cx="4355264" cy="2966629"/>
          </a:xfrm>
          <a:prstGeom prst="roundRect">
            <a:avLst>
              <a:gd name="adj" fmla="val 138"/>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25400" prstMaterial="matte">
            <a:contourClr>
              <a:schemeClr val="bg1"/>
            </a:contourClr>
          </a:sp3d>
        </p:spPr>
      </p:pic>
      <p:pic>
        <p:nvPicPr>
          <p:cNvPr id="4" name="Obrázek 3">
            <a:extLst>
              <a:ext uri="{FF2B5EF4-FFF2-40B4-BE49-F238E27FC236}">
                <a16:creationId xmlns:a16="http://schemas.microsoft.com/office/drawing/2014/main" id="{BD49B7B8-644A-C54D-5ADF-1BCEFA010A6E}"/>
              </a:ext>
            </a:extLst>
          </p:cNvPr>
          <p:cNvPicPr>
            <a:picLocks noChangeAspect="1"/>
          </p:cNvPicPr>
          <p:nvPr/>
        </p:nvPicPr>
        <p:blipFill>
          <a:blip r:embed="rId7"/>
          <a:stretch>
            <a:fillRect/>
          </a:stretch>
        </p:blipFill>
        <p:spPr>
          <a:xfrm>
            <a:off x="8038249" y="1282106"/>
            <a:ext cx="3176467" cy="4584700"/>
          </a:xfrm>
          <a:prstGeom prst="rect">
            <a:avLst/>
          </a:prstGeom>
          <a:scene3d>
            <a:camera prst="orthographicFront"/>
            <a:lightRig rig="threePt" dir="t"/>
          </a:scene3d>
          <a:sp3d contourW="25400">
            <a:contourClr>
              <a:schemeClr val="bg1"/>
            </a:contourClr>
          </a:sp3d>
        </p:spPr>
      </p:pic>
      <p:pic>
        <p:nvPicPr>
          <p:cNvPr id="5" name="TikTokPiercingChallenge">
            <a:hlinkClick r:id="" action="ppaction://media"/>
            <a:extLst>
              <a:ext uri="{FF2B5EF4-FFF2-40B4-BE49-F238E27FC236}">
                <a16:creationId xmlns:a16="http://schemas.microsoft.com/office/drawing/2014/main" id="{8FCE496B-31AB-FF53-83F1-78280610EF4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50999" y="3429000"/>
            <a:ext cx="5864252" cy="2841261"/>
          </a:xfrm>
          <a:prstGeom prst="rect">
            <a:avLst/>
          </a:prstGeom>
          <a:scene3d>
            <a:camera prst="orthographicFront"/>
            <a:lightRig rig="threePt" dir="t"/>
          </a:scene3d>
          <a:sp3d contourW="25400">
            <a:contourClr>
              <a:schemeClr val="bg1"/>
            </a:contourClr>
          </a:sp3d>
        </p:spPr>
      </p:pic>
    </p:spTree>
    <p:extLst>
      <p:ext uri="{BB962C8B-B14F-4D97-AF65-F5344CB8AC3E}">
        <p14:creationId xmlns:p14="http://schemas.microsoft.com/office/powerpoint/2010/main" val="25456165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Mechanismy působení soc. sítí</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435395"/>
            <a:ext cx="10481620" cy="4893647"/>
          </a:xfrm>
          <a:prstGeom prst="rect">
            <a:avLst/>
          </a:prstGeom>
          <a:noFill/>
        </p:spPr>
        <p:txBody>
          <a:bodyPr wrap="square" rtlCol="0">
            <a:spAutoFit/>
          </a:bodyPr>
          <a:lstStyle/>
          <a:p>
            <a:r>
              <a:rPr lang="cs-CZ" sz="2400" b="1" dirty="0"/>
              <a:t>Teorie sociálního srovnávání</a:t>
            </a:r>
          </a:p>
          <a:p>
            <a:pPr algn="r"/>
            <a:r>
              <a:rPr lang="cs-CZ" sz="1600" dirty="0"/>
              <a:t>(</a:t>
            </a:r>
            <a:r>
              <a:rPr lang="cs-CZ" sz="1600" dirty="0" err="1"/>
              <a:t>Festinger</a:t>
            </a:r>
            <a:r>
              <a:rPr lang="cs-CZ" sz="1600" dirty="0"/>
              <a:t>, 1954; </a:t>
            </a:r>
            <a:r>
              <a:rPr lang="cs-CZ" sz="1600" dirty="0" err="1"/>
              <a:t>Haferkamp</a:t>
            </a:r>
            <a:r>
              <a:rPr lang="cs-CZ" sz="1600" dirty="0"/>
              <a:t>, 2011)</a:t>
            </a:r>
          </a:p>
          <a:p>
            <a:endParaRPr lang="cs-CZ" sz="2400" dirty="0"/>
          </a:p>
          <a:p>
            <a:endParaRPr lang="cs-CZ" sz="2400" dirty="0"/>
          </a:p>
          <a:p>
            <a:endParaRPr lang="cs-CZ" sz="2400" dirty="0"/>
          </a:p>
          <a:p>
            <a:r>
              <a:rPr lang="cs-CZ" sz="2400" b="1" dirty="0"/>
              <a:t>Teorie sociálního kapitálu											</a:t>
            </a:r>
          </a:p>
          <a:p>
            <a:pPr algn="r"/>
            <a:r>
              <a:rPr lang="cs-CZ" sz="1600" dirty="0"/>
              <a:t>(</a:t>
            </a:r>
            <a:r>
              <a:rPr lang="cs-CZ" sz="1600" dirty="0" err="1"/>
              <a:t>Putnam</a:t>
            </a:r>
            <a:r>
              <a:rPr lang="cs-CZ" sz="1600" dirty="0"/>
              <a:t>, 2000)</a:t>
            </a:r>
          </a:p>
          <a:p>
            <a:endParaRPr lang="cs-CZ" sz="2400" dirty="0"/>
          </a:p>
          <a:p>
            <a:endParaRPr lang="cs-CZ" sz="2400" dirty="0"/>
          </a:p>
          <a:p>
            <a:endParaRPr lang="cs-CZ" sz="2400" dirty="0"/>
          </a:p>
          <a:p>
            <a:r>
              <a:rPr lang="cs-CZ" sz="2400" b="1" dirty="0"/>
              <a:t>FOMO – strach z promeškání</a:t>
            </a:r>
          </a:p>
          <a:p>
            <a:pPr algn="r"/>
            <a:r>
              <a:rPr lang="cs-CZ" sz="1600" dirty="0"/>
              <a:t>(</a:t>
            </a:r>
            <a:r>
              <a:rPr lang="cs-CZ" sz="1600" dirty="0" err="1"/>
              <a:t>Przybylski</a:t>
            </a:r>
            <a:r>
              <a:rPr lang="cs-CZ" sz="1600" dirty="0"/>
              <a:t> et al., 2013)</a:t>
            </a:r>
          </a:p>
          <a:p>
            <a:endParaRPr lang="cs-CZ" sz="2400" b="1" dirty="0"/>
          </a:p>
          <a:p>
            <a:endParaRPr lang="cs-CZ" sz="2400" b="1" dirty="0"/>
          </a:p>
        </p:txBody>
      </p:sp>
    </p:spTree>
    <p:extLst>
      <p:ext uri="{BB962C8B-B14F-4D97-AF65-F5344CB8AC3E}">
        <p14:creationId xmlns:p14="http://schemas.microsoft.com/office/powerpoint/2010/main" val="1500254631"/>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174D3-6B10-409E-9110-EEBEAA7E38C0}"/>
              </a:ext>
            </a:extLst>
          </p:cNvPr>
          <p:cNvSpPr>
            <a:spLocks noGrp="1"/>
          </p:cNvSpPr>
          <p:nvPr>
            <p:ph type="title"/>
          </p:nvPr>
        </p:nvSpPr>
        <p:spPr>
          <a:xfrm>
            <a:off x="650668" y="224021"/>
            <a:ext cx="9787144" cy="918979"/>
          </a:xfrm>
        </p:spPr>
        <p:txBody>
          <a:bodyPr rtlCol="0">
            <a:normAutofit/>
          </a:bodyPr>
          <a:lstStyle/>
          <a:p>
            <a:pPr rtl="0"/>
            <a:r>
              <a:rPr lang="cs-CZ" noProof="1"/>
              <a:t>Teorie sociálního kapitálu</a:t>
            </a:r>
          </a:p>
        </p:txBody>
      </p:sp>
      <p:sp>
        <p:nvSpPr>
          <p:cNvPr id="5" name="TextovéPole 4">
            <a:extLst>
              <a:ext uri="{FF2B5EF4-FFF2-40B4-BE49-F238E27FC236}">
                <a16:creationId xmlns:a16="http://schemas.microsoft.com/office/drawing/2014/main" id="{780D4512-3B26-4B24-8DBF-073AB2CF57E8}"/>
              </a:ext>
            </a:extLst>
          </p:cNvPr>
          <p:cNvSpPr txBox="1"/>
          <p:nvPr/>
        </p:nvSpPr>
        <p:spPr>
          <a:xfrm>
            <a:off x="650668" y="1435395"/>
            <a:ext cx="10481620" cy="4893647"/>
          </a:xfrm>
          <a:prstGeom prst="rect">
            <a:avLst/>
          </a:prstGeom>
          <a:noFill/>
        </p:spPr>
        <p:txBody>
          <a:bodyPr wrap="square" rtlCol="0">
            <a:spAutoFit/>
          </a:bodyPr>
          <a:lstStyle/>
          <a:p>
            <a:pPr marL="285750" indent="-285750">
              <a:buFont typeface="Arial" panose="020B0604020202020204" pitchFamily="34" charset="0"/>
              <a:buChar char="•"/>
            </a:pPr>
            <a:r>
              <a:rPr lang="cs-CZ" sz="2400" dirty="0"/>
              <a:t>síť jednotlivých mezilidských vztahů, které nám umožňují ve společnosti efektivně fungovat</a:t>
            </a:r>
          </a:p>
          <a:p>
            <a:pPr marL="285750" indent="-285750">
              <a:buFont typeface="Arial" panose="020B0604020202020204" pitchFamily="34" charset="0"/>
              <a:buChar char="•"/>
            </a:pPr>
            <a:endParaRPr lang="cs-CZ" sz="2400" dirty="0"/>
          </a:p>
          <a:p>
            <a:pPr marL="742950" lvl="1" indent="-285750">
              <a:buFont typeface="Arial" panose="020B0604020202020204" pitchFamily="34" charset="0"/>
              <a:buChar char="•"/>
            </a:pPr>
            <a:r>
              <a:rPr lang="cs-CZ" sz="2400" b="1" dirty="0"/>
              <a:t>svazující (</a:t>
            </a:r>
            <a:r>
              <a:rPr lang="cs-CZ" sz="2400" b="1" dirty="0" err="1"/>
              <a:t>bonding</a:t>
            </a:r>
            <a:r>
              <a:rPr lang="cs-CZ" sz="2400" b="1" dirty="0"/>
              <a:t>) </a:t>
            </a:r>
            <a:r>
              <a:rPr lang="cs-CZ" sz="2400" dirty="0"/>
              <a:t>sociální kapitál spojující relativně homogenní skupiny lidí, například rodinu a nejbližší přátele. </a:t>
            </a:r>
          </a:p>
          <a:p>
            <a:pPr marL="742950" lvl="1" indent="-285750">
              <a:buFont typeface="Arial" panose="020B0604020202020204" pitchFamily="34" charset="0"/>
              <a:buChar char="•"/>
            </a:pPr>
            <a:endParaRPr lang="cs-CZ" sz="2400" dirty="0"/>
          </a:p>
          <a:p>
            <a:pPr marL="742950" lvl="1" indent="-285750">
              <a:buFont typeface="Arial" panose="020B0604020202020204" pitchFamily="34" charset="0"/>
              <a:buChar char="•"/>
            </a:pPr>
            <a:r>
              <a:rPr lang="cs-CZ" sz="2400" b="1" dirty="0"/>
              <a:t>přemosťující (</a:t>
            </a:r>
            <a:r>
              <a:rPr lang="cs-CZ" sz="2400" b="1" dirty="0" err="1"/>
              <a:t>bridging</a:t>
            </a:r>
            <a:r>
              <a:rPr lang="cs-CZ" sz="2400" b="1" dirty="0"/>
              <a:t>) </a:t>
            </a:r>
            <a:r>
              <a:rPr lang="cs-CZ" sz="2400" dirty="0"/>
              <a:t>sociální kapitál, který je utvářen povrchnějšími vztahy s přáteli přátel a širším okruhem osob</a:t>
            </a:r>
          </a:p>
          <a:p>
            <a:pPr marL="742950" lvl="1" indent="-285750">
              <a:buFont typeface="Arial" panose="020B0604020202020204" pitchFamily="34" charset="0"/>
              <a:buChar char="•"/>
            </a:pPr>
            <a:endParaRPr lang="cs-CZ" sz="2400" dirty="0"/>
          </a:p>
          <a:p>
            <a:pPr marL="742950" lvl="1" indent="-285750">
              <a:buFont typeface="Arial" panose="020B0604020202020204" pitchFamily="34" charset="0"/>
              <a:buChar char="•"/>
            </a:pPr>
            <a:r>
              <a:rPr lang="cs-CZ" sz="2400" dirty="0"/>
              <a:t>Pozitivní efekt sociálního kapitálu na well-being uvádí </a:t>
            </a:r>
            <a:br>
              <a:rPr lang="cs-CZ" sz="2400" dirty="0"/>
            </a:br>
            <a:r>
              <a:rPr lang="cs-CZ" sz="2400" dirty="0"/>
              <a:t>například Nolanová </a:t>
            </a:r>
            <a:r>
              <a:rPr lang="cs-CZ" sz="2400" b="1" dirty="0"/>
              <a:t>u skupiny adolescentních matek, </a:t>
            </a:r>
            <a:br>
              <a:rPr lang="cs-CZ" sz="2400" dirty="0"/>
            </a:br>
            <a:r>
              <a:rPr lang="cs-CZ" sz="2400" dirty="0"/>
              <a:t>které mohly prostřednictvím sociálních sítí udržovat kontakt </a:t>
            </a:r>
            <a:br>
              <a:rPr lang="cs-CZ" sz="2400" dirty="0"/>
            </a:br>
            <a:r>
              <a:rPr lang="cs-CZ" sz="2400" dirty="0"/>
              <a:t>s jinými </a:t>
            </a:r>
            <a:r>
              <a:rPr lang="cs-CZ" sz="2400" dirty="0" err="1"/>
              <a:t>adolescentkami</a:t>
            </a:r>
            <a:r>
              <a:rPr lang="cs-CZ" sz="2400" dirty="0"/>
              <a:t> ve stejné životní situaci</a:t>
            </a:r>
          </a:p>
        </p:txBody>
      </p:sp>
      <p:sp>
        <p:nvSpPr>
          <p:cNvPr id="4" name="TextovéPole 3">
            <a:extLst>
              <a:ext uri="{FF2B5EF4-FFF2-40B4-BE49-F238E27FC236}">
                <a16:creationId xmlns:a16="http://schemas.microsoft.com/office/drawing/2014/main" id="{DCF28B20-9A89-4F4D-A017-913BB6FE2649}"/>
              </a:ext>
            </a:extLst>
          </p:cNvPr>
          <p:cNvSpPr txBox="1"/>
          <p:nvPr/>
        </p:nvSpPr>
        <p:spPr>
          <a:xfrm>
            <a:off x="3149600" y="6442815"/>
            <a:ext cx="9042400" cy="369332"/>
          </a:xfrm>
          <a:prstGeom prst="rect">
            <a:avLst/>
          </a:prstGeom>
          <a:noFill/>
        </p:spPr>
        <p:txBody>
          <a:bodyPr wrap="square">
            <a:spAutoFit/>
          </a:bodyPr>
          <a:lstStyle/>
          <a:p>
            <a:r>
              <a:rPr lang="en-US" sz="1800" dirty="0"/>
              <a:t>Putnam</a:t>
            </a:r>
            <a:r>
              <a:rPr lang="cs-CZ" sz="1800" dirty="0"/>
              <a:t>, </a:t>
            </a:r>
            <a:r>
              <a:rPr lang="en-US" sz="1800" dirty="0"/>
              <a:t>Bowling alone: the collapse and revival of American community</a:t>
            </a:r>
            <a:r>
              <a:rPr lang="cs-CZ" dirty="0"/>
              <a:t>, 2001</a:t>
            </a:r>
            <a:endParaRPr lang="cs-CZ" sz="1800" dirty="0"/>
          </a:p>
        </p:txBody>
      </p:sp>
    </p:spTree>
    <p:extLst>
      <p:ext uri="{BB962C8B-B14F-4D97-AF65-F5344CB8AC3E}">
        <p14:creationId xmlns:p14="http://schemas.microsoft.com/office/powerpoint/2010/main" val="813119360"/>
      </p:ext>
    </p:extLst>
  </p:cSld>
  <p:clrMapOvr>
    <a:masterClrMapping/>
  </p:clrMapOvr>
  <p:transition spd="slow">
    <p:cove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t">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Office_50521252_TF78884036_Win32" id="{5C447CFD-51D5-46B8-A4FD-DEF98891E288}" vid="{E75ABE12-9CF6-4323-9F8D-83009C5246B7}"/>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C88F1-1664-415F-AFCE-F6CF45809817}">
  <ds:schemaRefs>
    <ds:schemaRef ds:uri="http://purl.org/dc/terms/"/>
    <ds:schemaRef ds:uri="http://purl.org/dc/dcmitype/"/>
    <ds:schemaRef ds:uri="71af3243-3dd4-4a8d-8c0d-dd76da1f02a5"/>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16c05727-aa75-4e4a-9b5f-8a80a1165891"/>
    <ds:schemaRef ds:uri="http://www.w3.org/XML/1998/namespace"/>
  </ds:schemaRefs>
</ds:datastoreItem>
</file>

<file path=customXml/itemProps2.xml><?xml version="1.0" encoding="utf-8"?>
<ds:datastoreItem xmlns:ds="http://schemas.openxmlformats.org/officeDocument/2006/customXml" ds:itemID="{CC30393A-FEC6-4A44-9E4A-6EA49F1F7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16958A-754B-4396-9457-FD7A427A3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8557</TotalTime>
  <Words>6415</Words>
  <Application>Microsoft Office PowerPoint</Application>
  <PresentationFormat>Širokoúhlá obrazovka</PresentationFormat>
  <Paragraphs>336</Paragraphs>
  <Slides>29</Slides>
  <Notes>25</Notes>
  <HiddenSlides>0</HiddenSlides>
  <MMClips>1</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29</vt:i4>
      </vt:variant>
    </vt:vector>
  </HeadingPairs>
  <TitlesOfParts>
    <vt:vector size="40" baseType="lpstr">
      <vt:lpstr>Aptos</vt:lpstr>
      <vt:lpstr>Arial</vt:lpstr>
      <vt:lpstr>Calibri</vt:lpstr>
      <vt:lpstr>Century Gothic</vt:lpstr>
      <vt:lpstr>Open Sans</vt:lpstr>
      <vt:lpstr>Písmo Type3</vt:lpstr>
      <vt:lpstr>Times New Roman</vt:lpstr>
      <vt:lpstr>Verdana</vt:lpstr>
      <vt:lpstr>Wingdings</vt:lpstr>
      <vt:lpstr>Wingdings 3</vt:lpstr>
      <vt:lpstr>Iont</vt:lpstr>
      <vt:lpstr>SOCIÁLNÍ SÍTĚ A JEJICH VLIV NA DĚTI A DOSPÍVAJÍCÍ</vt:lpstr>
      <vt:lpstr>Význam sociálních sítí ve světě</vt:lpstr>
      <vt:lpstr>Kolik času trávíme na soc. sítích?</vt:lpstr>
      <vt:lpstr>Kolik času trávíme na soc. sítích?</vt:lpstr>
      <vt:lpstr>Kolik času trávíme na soc. sítích?</vt:lpstr>
      <vt:lpstr>Jaké sítě používají naši dospívající?</vt:lpstr>
      <vt:lpstr>Nebezpečné výzvy a jiné fenomény</vt:lpstr>
      <vt:lpstr>Mechanismy působení soc. sítí</vt:lpstr>
      <vt:lpstr>Teorie sociálního kapitálu</vt:lpstr>
      <vt:lpstr>Teorie sociálního srovnávání</vt:lpstr>
      <vt:lpstr>Teorie sociálního srovnávání</vt:lpstr>
      <vt:lpstr>Teorie sociálního srovnávání</vt:lpstr>
      <vt:lpstr>FOMO – strach z promeškání</vt:lpstr>
      <vt:lpstr>Problematické užívání soc. sítí</vt:lpstr>
      <vt:lpstr>Jak objektivizovat používání soc. sítí</vt:lpstr>
      <vt:lpstr>Škála problematického užívání soc. sítí  (SMDS - Social Media Disorder Scale)</vt:lpstr>
      <vt:lpstr>Screening užívání sociálních sítí</vt:lpstr>
      <vt:lpstr>Jak objektivizovat užívání soc. sítí</vt:lpstr>
      <vt:lpstr>Deprese, well-being a sociální sítě</vt:lpstr>
      <vt:lpstr>Deprese, well-being a sociální sítě</vt:lpstr>
      <vt:lpstr>Vnímavost vůči soc. médiím</vt:lpstr>
      <vt:lpstr>Vnímavost vůči soc. médiím</vt:lpstr>
      <vt:lpstr>Vliv duševních poruch na užívání sociálních sítí adolescenty</vt:lpstr>
      <vt:lpstr>Sebepoškozování a sociální sítě</vt:lpstr>
      <vt:lpstr>Sebepoškozování a sociální sítě</vt:lpstr>
      <vt:lpstr>Ideál štíhlosti a sociální sítě</vt:lpstr>
      <vt:lpstr>A co digitální detox?</vt:lpstr>
      <vt:lpstr>Závěr</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sítě, internet a duševní zdraví adolescentů</dc:title>
  <dc:creator>David Kolouch</dc:creator>
  <cp:lastModifiedBy>David Kolouch</cp:lastModifiedBy>
  <cp:revision>138</cp:revision>
  <cp:lastPrinted>2022-11-09T15:58:07Z</cp:lastPrinted>
  <dcterms:created xsi:type="dcterms:W3CDTF">2022-11-05T09:10:30Z</dcterms:created>
  <dcterms:modified xsi:type="dcterms:W3CDTF">2025-06-01T17:30:30Z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